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Shadows Into Light"/>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ane Holm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ShadowsIntoLight-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2-18T15:01:48.876">
    <p:pos x="6000" y="0"/>
    <p:text>Hi!  I love this so much!  I did ask permission to view the video.  About the image - as you were a TOTT finalist, I am going to give you permission to use the image if we are allowed to share your resource on our EDU page - fully credited to you.  How does that sound?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bbec6b4c4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bbec6b4c4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bec6b4c4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bec6b4c4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bbec6b4c4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bbec6b4c4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bec6b4c45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bec6b4c45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bec6b4c4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bbec6b4c4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bbec6b4c45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bbec6b4c4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bbec6b4c4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bbec6b4c4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bbec6b4c45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bbec6b4c4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bbec6b4c4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bbec6b4c4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bc6fb96bf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bc6fb96bf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bec6b4c4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bbec6b4c4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bbec6b4c4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bbec6b4c4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bc6fb96bf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bc6fb96bf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ceeb29dc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bceeb29dc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bceeb29dc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bceeb29dc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c6fb96b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c6fb96b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bec6b4c4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bbec6b4c4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bbec6b4c4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bbec6b4c4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bbec6b4c4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bbec6b4c4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bec6b4c4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bec6b4c4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bec6b4c4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bec6b4c4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bec6b4c45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bec6b4c45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3.jpg"/><Relationship Id="rId5" Type="http://schemas.openxmlformats.org/officeDocument/2006/relationships/hyperlink" Target="http://drive.google.com/file/d/1ouhO6f2IaP7MADumD4gC-etQ5KabfMNO/view" TargetMode="External"/><Relationship Id="rId6" Type="http://schemas.openxmlformats.org/officeDocument/2006/relationships/image" Target="../media/image1.jpg"/><Relationship Id="rId7"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qrillpaws.com/news/how-dallas-seavey-managed-9-days-of-racing-on-17-hours-of-sleep" TargetMode="External"/><Relationship Id="rId4" Type="http://schemas.openxmlformats.org/officeDocument/2006/relationships/hyperlink" Target="https://www.trainingpeaks.com/blog/4-hydration-tips-cold-weather-endurance-training/" TargetMode="External"/><Relationship Id="rId5" Type="http://schemas.openxmlformats.org/officeDocument/2006/relationships/hyperlink" Target="https://www.petfoodinstitute.org/the-whole-bowl/iditarod-sled-dog-nutrition-qa-with-an-iditarod-veterinarian/" TargetMode="External"/><Relationship Id="rId6"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iditarod.com/iditarod-gold-rush-to-ghost-town/" TargetMode="External"/><Relationship Id="rId4" Type="http://schemas.openxmlformats.org/officeDocument/2006/relationships/image" Target="../media/image3.jpg"/><Relationship Id="rId5" Type="http://schemas.openxmlformats.org/officeDocument/2006/relationships/image" Target="../media/image22.jpg"/><Relationship Id="rId6"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google.com/search?q=video+of+squats+exercise&amp;oq=video+of+squats&amp;aqs=chrome.1.69i57j0l2j0i22i30l7.6441j0j7&amp;sourceid=chrome&amp;ie=UTF-8#kpvalbx=_vNkiYM6YLY_z-gSQg5X4Dw11" TargetMode="Externa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youtube.com/watch?v=-JAXbDTIiSk" TargetMode="External"/><Relationship Id="rId4" Type="http://schemas.openxmlformats.org/officeDocument/2006/relationships/hyperlink" Target="https://iditarod.com/edu/moments-with-mushers-clothing/" TargetMode="External"/><Relationship Id="rId5" Type="http://schemas.openxmlformats.org/officeDocument/2006/relationships/image" Target="../media/image3.jpg"/><Relationship Id="rId6"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hyperlink" Target="http://drive.google.com/file/d/1Zl01eHFpywQgjpcpLN20462haHBGhKQL/view" TargetMode="External"/><Relationship Id="rId5"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wkrn.com/news/runaway-sled-dog-found-in-alaska-after-month-long-journey/1091711727/" TargetMode="External"/><Relationship Id="rId4" Type="http://schemas.openxmlformats.org/officeDocument/2006/relationships/image" Target="../media/image3.jpg"/><Relationship Id="rId5"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image" Target="../media/image3.jpg"/><Relationship Id="rId5"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3.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blm.gov/programs/national-conservation-lands/national-scenic-and-historic-trails/iditarod" TargetMode="External"/><Relationship Id="rId4" Type="http://schemas.openxmlformats.org/officeDocument/2006/relationships/hyperlink" Target="https://blm-egis.maps.arcgis.com/apps/webappviewer/index.html?id=12fef9ac3f80453dae25d171246c327d" TargetMode="External"/><Relationship Id="rId5" Type="http://schemas.openxmlformats.org/officeDocument/2006/relationships/image" Target="../media/image3.jpg"/><Relationship Id="rId6"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dAHa-6VkUQY" TargetMode="External"/><Relationship Id="rId4" Type="http://schemas.openxmlformats.org/officeDocument/2006/relationships/image" Target="../media/image3.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8046825" y="258475"/>
            <a:ext cx="1041398" cy="689375"/>
          </a:xfrm>
          <a:prstGeom prst="rect">
            <a:avLst/>
          </a:prstGeom>
          <a:noFill/>
          <a:ln>
            <a:noFill/>
          </a:ln>
        </p:spPr>
      </p:pic>
      <p:pic>
        <p:nvPicPr>
          <p:cNvPr id="55" name="Google Shape;55;p13"/>
          <p:cNvPicPr preferRelativeResize="0"/>
          <p:nvPr/>
        </p:nvPicPr>
        <p:blipFill>
          <a:blip r:embed="rId4">
            <a:alphaModFix/>
          </a:blip>
          <a:stretch>
            <a:fillRect/>
          </a:stretch>
        </p:blipFill>
        <p:spPr>
          <a:xfrm>
            <a:off x="5858425" y="258475"/>
            <a:ext cx="1041398" cy="689375"/>
          </a:xfrm>
          <a:prstGeom prst="rect">
            <a:avLst/>
          </a:prstGeom>
          <a:noFill/>
          <a:ln>
            <a:noFill/>
          </a:ln>
        </p:spPr>
      </p:pic>
      <p:pic>
        <p:nvPicPr>
          <p:cNvPr id="56" name="Google Shape;56;p13"/>
          <p:cNvPicPr preferRelativeResize="0"/>
          <p:nvPr/>
        </p:nvPicPr>
        <p:blipFill>
          <a:blip r:embed="rId4">
            <a:alphaModFix/>
          </a:blip>
          <a:stretch>
            <a:fillRect/>
          </a:stretch>
        </p:blipFill>
        <p:spPr>
          <a:xfrm>
            <a:off x="7879575" y="4288812"/>
            <a:ext cx="1041398" cy="689375"/>
          </a:xfrm>
          <a:prstGeom prst="rect">
            <a:avLst/>
          </a:prstGeom>
          <a:noFill/>
          <a:ln>
            <a:noFill/>
          </a:ln>
        </p:spPr>
      </p:pic>
      <p:pic>
        <p:nvPicPr>
          <p:cNvPr id="57" name="Google Shape;57;p13"/>
          <p:cNvPicPr preferRelativeResize="0"/>
          <p:nvPr/>
        </p:nvPicPr>
        <p:blipFill>
          <a:blip r:embed="rId4">
            <a:alphaModFix/>
          </a:blip>
          <a:stretch>
            <a:fillRect/>
          </a:stretch>
        </p:blipFill>
        <p:spPr>
          <a:xfrm>
            <a:off x="5719050" y="4288800"/>
            <a:ext cx="1041398" cy="689375"/>
          </a:xfrm>
          <a:prstGeom prst="rect">
            <a:avLst/>
          </a:prstGeom>
          <a:noFill/>
          <a:ln>
            <a:noFill/>
          </a:ln>
        </p:spPr>
      </p:pic>
      <p:sp>
        <p:nvSpPr>
          <p:cNvPr id="58" name="Google Shape;58;p13"/>
          <p:cNvSpPr txBox="1"/>
          <p:nvPr/>
        </p:nvSpPr>
        <p:spPr>
          <a:xfrm>
            <a:off x="1852575" y="172600"/>
            <a:ext cx="6627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Shadows Into Light"/>
                <a:ea typeface="Shadows Into Light"/>
                <a:cs typeface="Shadows Into Light"/>
                <a:sym typeface="Shadows Into Light"/>
              </a:rPr>
              <a:t>The Iditarod Virtual PE Challenge!</a:t>
            </a:r>
            <a:endParaRPr sz="1800">
              <a:latin typeface="Shadows Into Light"/>
              <a:ea typeface="Shadows Into Light"/>
              <a:cs typeface="Shadows Into Light"/>
              <a:sym typeface="Shadows Into Light"/>
            </a:endParaRPr>
          </a:p>
        </p:txBody>
      </p:sp>
      <p:sp>
        <p:nvSpPr>
          <p:cNvPr id="59" name="Google Shape;59;p13"/>
          <p:cNvSpPr txBox="1"/>
          <p:nvPr/>
        </p:nvSpPr>
        <p:spPr>
          <a:xfrm>
            <a:off x="5575600" y="3889000"/>
            <a:ext cx="3512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hadows Into Light"/>
                <a:ea typeface="Shadows Into Light"/>
                <a:cs typeface="Shadows Into Light"/>
                <a:sym typeface="Shadows Into Light"/>
              </a:rPr>
              <a:t>Frau Wiley introduces the Iditarod unit from the trail!</a:t>
            </a:r>
            <a:endParaRPr>
              <a:latin typeface="Shadows Into Light"/>
              <a:ea typeface="Shadows Into Light"/>
              <a:cs typeface="Shadows Into Light"/>
              <a:sym typeface="Shadows Into Light"/>
            </a:endParaRPr>
          </a:p>
        </p:txBody>
      </p:sp>
      <p:pic>
        <p:nvPicPr>
          <p:cNvPr id="60" name="Google Shape;60;p13" title="IMG_0110.mov">
            <a:hlinkClick r:id="rId5"/>
          </p:cNvPr>
          <p:cNvPicPr preferRelativeResize="0"/>
          <p:nvPr/>
        </p:nvPicPr>
        <p:blipFill>
          <a:blip r:embed="rId6">
            <a:alphaModFix/>
          </a:blip>
          <a:stretch>
            <a:fillRect/>
          </a:stretch>
        </p:blipFill>
        <p:spPr>
          <a:xfrm>
            <a:off x="6418525" y="987325"/>
            <a:ext cx="1628300" cy="2894774"/>
          </a:xfrm>
          <a:prstGeom prst="rect">
            <a:avLst/>
          </a:prstGeom>
          <a:noFill/>
          <a:ln>
            <a:noFill/>
          </a:ln>
        </p:spPr>
      </p:pic>
      <p:pic>
        <p:nvPicPr>
          <p:cNvPr id="61" name="Google Shape;61;p13"/>
          <p:cNvPicPr preferRelativeResize="0"/>
          <p:nvPr/>
        </p:nvPicPr>
        <p:blipFill>
          <a:blip r:embed="rId7">
            <a:alphaModFix/>
          </a:blip>
          <a:stretch>
            <a:fillRect/>
          </a:stretch>
        </p:blipFill>
        <p:spPr>
          <a:xfrm>
            <a:off x="537075" y="565450"/>
            <a:ext cx="4908487" cy="4204401"/>
          </a:xfrm>
          <a:prstGeom prst="rect">
            <a:avLst/>
          </a:prstGeom>
          <a:noFill/>
          <a:ln>
            <a:noFill/>
          </a:ln>
        </p:spPr>
      </p:pic>
      <p:sp>
        <p:nvSpPr>
          <p:cNvPr id="62" name="Google Shape;62;p13"/>
          <p:cNvSpPr txBox="1"/>
          <p:nvPr/>
        </p:nvSpPr>
        <p:spPr>
          <a:xfrm>
            <a:off x="537075" y="4700875"/>
            <a:ext cx="459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hadows Into Light"/>
                <a:ea typeface="Shadows Into Light"/>
                <a:cs typeface="Shadows Into Light"/>
                <a:sym typeface="Shadows Into Light"/>
              </a:rPr>
              <a:t>Aliy Zirkle and team in Anchorage. Photo by Lisa Wiley</a:t>
            </a:r>
            <a:endParaRPr>
              <a:latin typeface="Shadows Into Light"/>
              <a:ea typeface="Shadows Into Light"/>
              <a:cs typeface="Shadows Into Light"/>
              <a:sym typeface="Shadows In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Shadows Into Light"/>
                <a:ea typeface="Shadows Into Light"/>
                <a:cs typeface="Shadows Into Light"/>
                <a:sym typeface="Shadows Into Light"/>
              </a:rPr>
              <a:t>Challenge #4: Rest, Hydrate, and Self Care</a:t>
            </a:r>
            <a:r>
              <a:rPr lang="en"/>
              <a:t> </a:t>
            </a:r>
            <a:endParaRPr/>
          </a:p>
        </p:txBody>
      </p:sp>
      <p:sp>
        <p:nvSpPr>
          <p:cNvPr id="143" name="Google Shape;143;p22"/>
          <p:cNvSpPr txBox="1"/>
          <p:nvPr>
            <p:ph idx="1" type="body"/>
          </p:nvPr>
        </p:nvSpPr>
        <p:spPr>
          <a:xfrm>
            <a:off x="311700" y="1152475"/>
            <a:ext cx="5319600" cy="3893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latin typeface="Shadows Into Light"/>
                <a:ea typeface="Shadows Into Light"/>
                <a:cs typeface="Shadows Into Light"/>
                <a:sym typeface="Shadows Into Light"/>
              </a:rPr>
              <a:t>Iditarod Route: Nikolai to Ophir (stop in McGrath) Mile 352</a:t>
            </a:r>
            <a:endParaRPr b="1">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In a traditional Iditarod race, mushers will start taking their mandatory 24 hour rests at around this stage in the race. This is a chance to catch up on sleep, do repairs, and take care of dogs (always the #1 priority). </a:t>
            </a:r>
            <a:endParaRPr>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Some of these checkpoints have extra incentives, like gold nuggets, cash, or gourmet dinners, if you are the first musher to arrive. Some of the checkpoints are also famous for their food. Mushers look forward to eating and recovering.</a:t>
            </a:r>
            <a:endParaRPr>
              <a:latin typeface="Shadows Into Light"/>
              <a:ea typeface="Shadows Into Light"/>
              <a:cs typeface="Shadows Into Light"/>
              <a:sym typeface="Shadows Into Light"/>
            </a:endParaRPr>
          </a:p>
          <a:p>
            <a:pPr indent="0" lvl="0" marL="0" rtl="0" algn="l">
              <a:spcBef>
                <a:spcPts val="1200"/>
              </a:spcBef>
              <a:spcAft>
                <a:spcPts val="1200"/>
              </a:spcAft>
              <a:buNone/>
            </a:pPr>
            <a:r>
              <a:t/>
            </a:r>
            <a:endParaRPr/>
          </a:p>
        </p:txBody>
      </p:sp>
      <p:pic>
        <p:nvPicPr>
          <p:cNvPr id="144" name="Google Shape;144;p22"/>
          <p:cNvPicPr preferRelativeResize="0"/>
          <p:nvPr/>
        </p:nvPicPr>
        <p:blipFill>
          <a:blip r:embed="rId3">
            <a:alphaModFix/>
          </a:blip>
          <a:stretch>
            <a:fillRect/>
          </a:stretch>
        </p:blipFill>
        <p:spPr>
          <a:xfrm>
            <a:off x="7391725" y="328350"/>
            <a:ext cx="1041398" cy="689375"/>
          </a:xfrm>
          <a:prstGeom prst="rect">
            <a:avLst/>
          </a:prstGeom>
          <a:noFill/>
          <a:ln>
            <a:noFill/>
          </a:ln>
        </p:spPr>
      </p:pic>
      <p:pic>
        <p:nvPicPr>
          <p:cNvPr id="145" name="Google Shape;145;p22"/>
          <p:cNvPicPr preferRelativeResize="0"/>
          <p:nvPr/>
        </p:nvPicPr>
        <p:blipFill>
          <a:blip r:embed="rId4">
            <a:alphaModFix/>
          </a:blip>
          <a:stretch>
            <a:fillRect/>
          </a:stretch>
        </p:blipFill>
        <p:spPr>
          <a:xfrm>
            <a:off x="5728950" y="1371250"/>
            <a:ext cx="3201323" cy="2400998"/>
          </a:xfrm>
          <a:prstGeom prst="rect">
            <a:avLst/>
          </a:prstGeom>
          <a:noFill/>
          <a:ln>
            <a:noFill/>
          </a:ln>
        </p:spPr>
      </p:pic>
      <p:sp>
        <p:nvSpPr>
          <p:cNvPr id="146" name="Google Shape;146;p22"/>
          <p:cNvSpPr txBox="1"/>
          <p:nvPr/>
        </p:nvSpPr>
        <p:spPr>
          <a:xfrm>
            <a:off x="5784700" y="3902925"/>
            <a:ext cx="2592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Shadows Into Light"/>
                <a:ea typeface="Shadows Into Light"/>
                <a:cs typeface="Shadows Into Light"/>
                <a:sym typeface="Shadows Into Light"/>
              </a:rPr>
              <a:t>Photo by Lisa Wiley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Shadows Into Light"/>
                <a:ea typeface="Shadows Into Light"/>
                <a:cs typeface="Shadows Into Light"/>
                <a:sym typeface="Shadows Into Light"/>
              </a:rPr>
              <a:t>Challenge #4: Rest, Hydrate, and Self Care</a:t>
            </a:r>
            <a:endParaRPr>
              <a:latin typeface="Shadows Into Light"/>
              <a:ea typeface="Shadows Into Light"/>
              <a:cs typeface="Shadows Into Light"/>
              <a:sym typeface="Shadows Into Light"/>
            </a:endParaRPr>
          </a:p>
        </p:txBody>
      </p:sp>
      <p:sp>
        <p:nvSpPr>
          <p:cNvPr id="152" name="Google Shape;152;p23"/>
          <p:cNvSpPr txBox="1"/>
          <p:nvPr>
            <p:ph idx="1" type="body"/>
          </p:nvPr>
        </p:nvSpPr>
        <p:spPr>
          <a:xfrm>
            <a:off x="311700" y="1152475"/>
            <a:ext cx="8520600" cy="379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u="sng">
                <a:latin typeface="Shadows Into Light"/>
                <a:ea typeface="Shadows Into Light"/>
                <a:cs typeface="Shadows Into Light"/>
                <a:sym typeface="Shadows Into Light"/>
              </a:rPr>
              <a:t>The Challenge: Answer the questions after doing some research and rest</a:t>
            </a:r>
            <a:endParaRPr u="sng">
              <a:latin typeface="Shadows Into Light"/>
              <a:ea typeface="Shadows Into Light"/>
              <a:cs typeface="Shadows Into Light"/>
              <a:sym typeface="Shadows Into Light"/>
            </a:endParaRPr>
          </a:p>
          <a:p>
            <a:pPr indent="-342900" lvl="0" marL="457200" rtl="0" algn="l">
              <a:spcBef>
                <a:spcPts val="1200"/>
              </a:spcBef>
              <a:spcAft>
                <a:spcPts val="0"/>
              </a:spcAft>
              <a:buSzPts val="1800"/>
              <a:buFont typeface="Shadows Into Light"/>
              <a:buAutoNum type="arabicPeriod"/>
            </a:pPr>
            <a:r>
              <a:rPr lang="en">
                <a:latin typeface="Shadows Into Light"/>
                <a:ea typeface="Shadows Into Light"/>
                <a:cs typeface="Shadows Into Light"/>
                <a:sym typeface="Shadows Into Light"/>
              </a:rPr>
              <a:t>How much sleep do mushers get during the Iditarod? How do they handle sleep deprivation?</a:t>
            </a:r>
            <a:r>
              <a:rPr lang="en" u="sng">
                <a:solidFill>
                  <a:schemeClr val="hlink"/>
                </a:solidFill>
                <a:latin typeface="Shadows Into Light"/>
                <a:ea typeface="Shadows Into Light"/>
                <a:cs typeface="Shadows Into Light"/>
                <a:sym typeface="Shadows Into Light"/>
                <a:hlinkClick r:id="rId3"/>
              </a:rPr>
              <a:t>https://www.qrillpaws.com/news/how-dallas-seavey-managed-9-days-of-racing-on-17-hours-of-sleep</a:t>
            </a:r>
            <a:endParaRPr>
              <a:latin typeface="Shadows Into Light"/>
              <a:ea typeface="Shadows Into Light"/>
              <a:cs typeface="Shadows Into Light"/>
              <a:sym typeface="Shadows Into Light"/>
            </a:endParaRPr>
          </a:p>
          <a:p>
            <a:pPr indent="-342900" lvl="0" marL="457200" rtl="0" algn="l">
              <a:spcBef>
                <a:spcPts val="0"/>
              </a:spcBef>
              <a:spcAft>
                <a:spcPts val="0"/>
              </a:spcAft>
              <a:buSzPts val="1800"/>
              <a:buFont typeface="Shadows Into Light"/>
              <a:buAutoNum type="arabicPeriod"/>
            </a:pPr>
            <a:r>
              <a:rPr lang="en">
                <a:latin typeface="Shadows Into Light"/>
                <a:ea typeface="Shadows Into Light"/>
                <a:cs typeface="Shadows Into Light"/>
                <a:sym typeface="Shadows Into Light"/>
              </a:rPr>
              <a:t>How much water do you need a day when outdoors on a cold day? </a:t>
            </a:r>
            <a:r>
              <a:rPr lang="en" u="sng">
                <a:solidFill>
                  <a:schemeClr val="hlink"/>
                </a:solidFill>
                <a:latin typeface="Shadows Into Light"/>
                <a:ea typeface="Shadows Into Light"/>
                <a:cs typeface="Shadows Into Light"/>
                <a:sym typeface="Shadows Into Light"/>
                <a:hlinkClick r:id="rId4"/>
              </a:rPr>
              <a:t>https://www.trainingpeaks.com/blog/4-hydration-tips-cold-weather-endurance-training/</a:t>
            </a:r>
            <a:endParaRPr>
              <a:latin typeface="Shadows Into Light"/>
              <a:ea typeface="Shadows Into Light"/>
              <a:cs typeface="Shadows Into Light"/>
              <a:sym typeface="Shadows Into Light"/>
            </a:endParaRPr>
          </a:p>
          <a:p>
            <a:pPr indent="0" lvl="0" marL="0" rtl="0" algn="l">
              <a:spcBef>
                <a:spcPts val="1200"/>
              </a:spcBef>
              <a:spcAft>
                <a:spcPts val="0"/>
              </a:spcAft>
              <a:buClr>
                <a:schemeClr val="dk1"/>
              </a:buClr>
              <a:buSzPts val="1100"/>
              <a:buFont typeface="Arial"/>
              <a:buNone/>
            </a:pPr>
            <a:r>
              <a:rPr lang="en">
                <a:latin typeface="Shadows Into Light"/>
                <a:ea typeface="Shadows Into Light"/>
                <a:cs typeface="Shadows Into Light"/>
                <a:sym typeface="Shadows Into Light"/>
              </a:rPr>
              <a:t> 3.  How many calories does a dog need daily during the race? </a:t>
            </a:r>
            <a:r>
              <a:rPr lang="en" u="sng">
                <a:solidFill>
                  <a:schemeClr val="accent5"/>
                </a:solidFill>
                <a:latin typeface="Shadows Into Light"/>
                <a:ea typeface="Shadows Into Light"/>
                <a:cs typeface="Shadows Into Light"/>
                <a:sym typeface="Shadows Into Light"/>
                <a:hlinkClick r:id="rId5">
                  <a:extLst>
                    <a:ext uri="{A12FA001-AC4F-418D-AE19-62706E023703}">
                      <ahyp:hlinkClr val="tx"/>
                    </a:ext>
                  </a:extLst>
                </a:hlinkClick>
              </a:rPr>
              <a:t>https://www.petfoodinstitute.org/the-whole-bowl/iditarod-sled-dog-nutrition-qa-with-an-iditarod-veterinarian/</a:t>
            </a:r>
            <a:endParaRPr>
              <a:latin typeface="Shadows Into Light"/>
              <a:ea typeface="Shadows Into Light"/>
              <a:cs typeface="Shadows Into Light"/>
              <a:sym typeface="Shadows Into Light"/>
            </a:endParaRPr>
          </a:p>
          <a:p>
            <a:pPr indent="0" lvl="0" marL="0" rtl="0" algn="l">
              <a:spcBef>
                <a:spcPts val="1200"/>
              </a:spcBef>
              <a:spcAft>
                <a:spcPts val="1200"/>
              </a:spcAft>
              <a:buClr>
                <a:schemeClr val="dk1"/>
              </a:buClr>
              <a:buSzPts val="1100"/>
              <a:buFont typeface="Arial"/>
              <a:buNone/>
            </a:pPr>
            <a:r>
              <a:rPr lang="en">
                <a:latin typeface="Shadows Into Light"/>
                <a:ea typeface="Shadows Into Light"/>
                <a:cs typeface="Shadows Into Light"/>
                <a:sym typeface="Shadows Into Light"/>
              </a:rPr>
              <a:t>Now, get some good rest, drink plenty of water, and eat healthy food today:) To show that you have completed this assignment, please check off the challenge on the Iditarod checklist.</a:t>
            </a:r>
            <a:endParaRPr>
              <a:latin typeface="Shadows Into Light"/>
              <a:ea typeface="Shadows Into Light"/>
              <a:cs typeface="Shadows Into Light"/>
              <a:sym typeface="Shadows Into Light"/>
            </a:endParaRPr>
          </a:p>
        </p:txBody>
      </p:sp>
      <p:pic>
        <p:nvPicPr>
          <p:cNvPr id="153" name="Google Shape;153;p23"/>
          <p:cNvPicPr preferRelativeResize="0"/>
          <p:nvPr/>
        </p:nvPicPr>
        <p:blipFill>
          <a:blip r:embed="rId6">
            <a:alphaModFix/>
          </a:blip>
          <a:stretch>
            <a:fillRect/>
          </a:stretch>
        </p:blipFill>
        <p:spPr>
          <a:xfrm>
            <a:off x="7391725" y="328350"/>
            <a:ext cx="1041398" cy="689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Shadows Into Light"/>
                <a:ea typeface="Shadows Into Light"/>
                <a:cs typeface="Shadows Into Light"/>
                <a:sym typeface="Shadows Into Light"/>
              </a:rPr>
              <a:t>Challenge #5 Squats</a:t>
            </a:r>
            <a:r>
              <a:rPr lang="en"/>
              <a:t> </a:t>
            </a:r>
            <a:endParaRPr/>
          </a:p>
        </p:txBody>
      </p:sp>
      <p:sp>
        <p:nvSpPr>
          <p:cNvPr id="159" name="Google Shape;159;p24"/>
          <p:cNvSpPr txBox="1"/>
          <p:nvPr>
            <p:ph idx="1" type="body"/>
          </p:nvPr>
        </p:nvSpPr>
        <p:spPr>
          <a:xfrm>
            <a:off x="311700" y="1152475"/>
            <a:ext cx="5598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Shadows Into Light"/>
                <a:ea typeface="Shadows Into Light"/>
                <a:cs typeface="Shadows Into Light"/>
                <a:sym typeface="Shadows Into Light"/>
              </a:rPr>
              <a:t>Iditarod Route: Ophir to Iditarod and turn around for the return! ½ way done! Mile 442</a:t>
            </a:r>
            <a:endParaRPr b="1">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Iditarod is an old abandoned gold mining town. It’s also this year’s ½ way point. Check out this link for historical information: </a:t>
            </a:r>
            <a:r>
              <a:rPr lang="en" u="sng">
                <a:solidFill>
                  <a:schemeClr val="hlink"/>
                </a:solidFill>
                <a:latin typeface="Shadows Into Light"/>
                <a:ea typeface="Shadows Into Light"/>
                <a:cs typeface="Shadows Into Light"/>
                <a:sym typeface="Shadows Into Light"/>
                <a:hlinkClick r:id="rId3"/>
              </a:rPr>
              <a:t>https://iditarod.com/iditarod-gold-rush-to-ghost-town/</a:t>
            </a:r>
            <a:endParaRPr>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The musher who is winning at this point gets an award of a handful of gold nuggets!</a:t>
            </a:r>
            <a:endParaRPr>
              <a:latin typeface="Shadows Into Light"/>
              <a:ea typeface="Shadows Into Light"/>
              <a:cs typeface="Shadows Into Light"/>
              <a:sym typeface="Shadows Into Light"/>
            </a:endParaRPr>
          </a:p>
          <a:p>
            <a:pPr indent="0" lvl="0" marL="0" rtl="0" algn="l">
              <a:spcBef>
                <a:spcPts val="1200"/>
              </a:spcBef>
              <a:spcAft>
                <a:spcPts val="1200"/>
              </a:spcAft>
              <a:buNone/>
            </a:pPr>
            <a:r>
              <a:t/>
            </a:r>
            <a:endParaRPr/>
          </a:p>
        </p:txBody>
      </p:sp>
      <p:pic>
        <p:nvPicPr>
          <p:cNvPr id="160" name="Google Shape;160;p24"/>
          <p:cNvPicPr preferRelativeResize="0"/>
          <p:nvPr/>
        </p:nvPicPr>
        <p:blipFill>
          <a:blip r:embed="rId4">
            <a:alphaModFix/>
          </a:blip>
          <a:stretch>
            <a:fillRect/>
          </a:stretch>
        </p:blipFill>
        <p:spPr>
          <a:xfrm>
            <a:off x="7266250" y="216650"/>
            <a:ext cx="1041398" cy="689375"/>
          </a:xfrm>
          <a:prstGeom prst="rect">
            <a:avLst/>
          </a:prstGeom>
          <a:noFill/>
          <a:ln>
            <a:noFill/>
          </a:ln>
        </p:spPr>
      </p:pic>
      <p:pic>
        <p:nvPicPr>
          <p:cNvPr id="161" name="Google Shape;161;p24"/>
          <p:cNvPicPr preferRelativeResize="0"/>
          <p:nvPr/>
        </p:nvPicPr>
        <p:blipFill>
          <a:blip r:embed="rId5">
            <a:alphaModFix/>
          </a:blip>
          <a:stretch>
            <a:fillRect/>
          </a:stretch>
        </p:blipFill>
        <p:spPr>
          <a:xfrm>
            <a:off x="5910300" y="1170125"/>
            <a:ext cx="3081305" cy="2310979"/>
          </a:xfrm>
          <a:prstGeom prst="rect">
            <a:avLst/>
          </a:prstGeom>
          <a:noFill/>
          <a:ln>
            <a:noFill/>
          </a:ln>
        </p:spPr>
      </p:pic>
      <p:pic>
        <p:nvPicPr>
          <p:cNvPr id="162" name="Google Shape;162;p24"/>
          <p:cNvPicPr preferRelativeResize="0"/>
          <p:nvPr/>
        </p:nvPicPr>
        <p:blipFill>
          <a:blip r:embed="rId6">
            <a:alphaModFix/>
          </a:blip>
          <a:stretch>
            <a:fillRect/>
          </a:stretch>
        </p:blipFill>
        <p:spPr>
          <a:xfrm>
            <a:off x="2509025" y="3519600"/>
            <a:ext cx="2062975" cy="1547225"/>
          </a:xfrm>
          <a:prstGeom prst="rect">
            <a:avLst/>
          </a:prstGeom>
          <a:noFill/>
          <a:ln>
            <a:noFill/>
          </a:ln>
        </p:spPr>
      </p:pic>
      <p:sp>
        <p:nvSpPr>
          <p:cNvPr id="163" name="Google Shape;163;p24"/>
          <p:cNvSpPr txBox="1"/>
          <p:nvPr/>
        </p:nvSpPr>
        <p:spPr>
          <a:xfrm>
            <a:off x="5965900" y="3596275"/>
            <a:ext cx="2341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Shadows Into Light"/>
                <a:ea typeface="Shadows Into Light"/>
                <a:cs typeface="Shadows Into Light"/>
                <a:sym typeface="Shadows Into Light"/>
              </a:rPr>
              <a:t>Photo by Lisa Wiley</a:t>
            </a:r>
            <a:endParaRPr/>
          </a:p>
        </p:txBody>
      </p:sp>
      <p:sp>
        <p:nvSpPr>
          <p:cNvPr id="164" name="Google Shape;164;p24"/>
          <p:cNvSpPr txBox="1"/>
          <p:nvPr/>
        </p:nvSpPr>
        <p:spPr>
          <a:xfrm>
            <a:off x="4683500" y="4822900"/>
            <a:ext cx="2425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Shadows Into Light"/>
                <a:ea typeface="Shadows Into Light"/>
                <a:cs typeface="Shadows Into Light"/>
                <a:sym typeface="Shadows Into Light"/>
              </a:rPr>
              <a:t>Image from Google Images</a:t>
            </a:r>
            <a:endParaRPr sz="1000">
              <a:latin typeface="Shadows Into Light"/>
              <a:ea typeface="Shadows Into Light"/>
              <a:cs typeface="Shadows Into Light"/>
              <a:sym typeface="Shadows In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Shadows Into Light"/>
                <a:ea typeface="Shadows Into Light"/>
                <a:cs typeface="Shadows Into Light"/>
                <a:sym typeface="Shadows Into Light"/>
              </a:rPr>
              <a:t>Challenge #5 Squats</a:t>
            </a:r>
            <a:r>
              <a:rPr lang="en"/>
              <a:t> </a:t>
            </a:r>
            <a:endParaRPr/>
          </a:p>
        </p:txBody>
      </p:sp>
      <p:sp>
        <p:nvSpPr>
          <p:cNvPr id="170" name="Google Shape;17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u="sng">
                <a:latin typeface="Shadows Into Light"/>
                <a:ea typeface="Shadows Into Light"/>
                <a:cs typeface="Shadows Into Light"/>
                <a:sym typeface="Shadows Into Light"/>
              </a:rPr>
              <a:t>The Challenge: Squats </a:t>
            </a:r>
            <a:endParaRPr u="sng">
              <a:latin typeface="Shadows Into Light"/>
              <a:ea typeface="Shadows Into Light"/>
              <a:cs typeface="Shadows Into Light"/>
              <a:sym typeface="Shadows Into Light"/>
            </a:endParaRPr>
          </a:p>
          <a:p>
            <a:pPr indent="0" lvl="0" marL="0" rtl="0" algn="l">
              <a:spcBef>
                <a:spcPts val="1200"/>
              </a:spcBef>
              <a:spcAft>
                <a:spcPts val="0"/>
              </a:spcAft>
              <a:buClr>
                <a:schemeClr val="dk1"/>
              </a:buClr>
              <a:buSzPts val="1100"/>
              <a:buFont typeface="Arial"/>
              <a:buNone/>
            </a:pPr>
            <a:r>
              <a:rPr lang="en">
                <a:latin typeface="Shadows Into Light"/>
                <a:ea typeface="Shadows Into Light"/>
                <a:cs typeface="Shadows Into Light"/>
                <a:sym typeface="Shadows Into Light"/>
              </a:rPr>
              <a:t>IF you are a dog musher,, you will have to bend over to change countless dog booties, do sled repairs, feed your dogs, etc..  For today’s challenge, practice your favorite squats. Watch the video below for proper technique. Repeat the squats 10 times in 1 to 3 sets. </a:t>
            </a:r>
            <a:endParaRPr>
              <a:latin typeface="Shadows Into Light"/>
              <a:ea typeface="Shadows Into Light"/>
              <a:cs typeface="Shadows Into Light"/>
              <a:sym typeface="Shadows Into Light"/>
            </a:endParaRPr>
          </a:p>
          <a:p>
            <a:pPr indent="0" lvl="0" marL="0" rtl="0" algn="l">
              <a:spcBef>
                <a:spcPts val="1200"/>
              </a:spcBef>
              <a:spcAft>
                <a:spcPts val="0"/>
              </a:spcAft>
              <a:buClr>
                <a:schemeClr val="dk1"/>
              </a:buClr>
              <a:buSzPts val="1100"/>
              <a:buFont typeface="Arial"/>
              <a:buNone/>
            </a:pPr>
            <a:r>
              <a:rPr lang="en">
                <a:latin typeface="Shadows Into Light"/>
                <a:ea typeface="Shadows Into Light"/>
                <a:cs typeface="Shadows Into Light"/>
                <a:sym typeface="Shadows Into Light"/>
              </a:rPr>
              <a:t>Here is a video that shows you how to safely do squats: </a:t>
            </a:r>
            <a:r>
              <a:rPr lang="en" u="sng">
                <a:solidFill>
                  <a:schemeClr val="accent5"/>
                </a:solidFill>
                <a:latin typeface="Shadows Into Light"/>
                <a:ea typeface="Shadows Into Light"/>
                <a:cs typeface="Shadows Into Light"/>
                <a:sym typeface="Shadows Into Light"/>
                <a:hlinkClick r:id="rId3">
                  <a:extLst>
                    <a:ext uri="{A12FA001-AC4F-418D-AE19-62706E023703}">
                      <ahyp:hlinkClr val="tx"/>
                    </a:ext>
                  </a:extLst>
                </a:hlinkClick>
              </a:rPr>
              <a:t>https://www.google.com/search?q=video+of+squats+exercise&amp;oq=video+of+squats&amp;aqs=chrome.1.69i57j0l2j0i22i30l7.6441j0j7&amp;sourceid=chrome&amp;ie=UTF-8#kpvalbx=_vNkiYM6YLY_z-gSQg5X4Dw11</a:t>
            </a:r>
            <a:endParaRPr>
              <a:latin typeface="Shadows Into Light"/>
              <a:ea typeface="Shadows Into Light"/>
              <a:cs typeface="Shadows Into Light"/>
              <a:sym typeface="Shadows Into Light"/>
            </a:endParaRPr>
          </a:p>
          <a:p>
            <a:pPr indent="0" lvl="0" marL="0" rtl="0" algn="l">
              <a:spcBef>
                <a:spcPts val="1200"/>
              </a:spcBef>
              <a:spcAft>
                <a:spcPts val="1200"/>
              </a:spcAft>
              <a:buClr>
                <a:schemeClr val="dk1"/>
              </a:buClr>
              <a:buSzPts val="1100"/>
              <a:buFont typeface="Arial"/>
              <a:buNone/>
            </a:pPr>
            <a:r>
              <a:rPr lang="en">
                <a:latin typeface="Shadows Into Light"/>
                <a:ea typeface="Shadows Into Light"/>
                <a:cs typeface="Shadows Into Light"/>
                <a:sym typeface="Shadows Into Light"/>
              </a:rPr>
              <a:t>To show that you have completed this assignment, please check off the challenge on the Iditarod checklist.</a:t>
            </a:r>
            <a:endParaRPr>
              <a:latin typeface="Shadows Into Light"/>
              <a:ea typeface="Shadows Into Light"/>
              <a:cs typeface="Shadows Into Light"/>
              <a:sym typeface="Shadows Into Light"/>
            </a:endParaRPr>
          </a:p>
        </p:txBody>
      </p:sp>
      <p:pic>
        <p:nvPicPr>
          <p:cNvPr id="171" name="Google Shape;171;p25"/>
          <p:cNvPicPr preferRelativeResize="0"/>
          <p:nvPr/>
        </p:nvPicPr>
        <p:blipFill>
          <a:blip r:embed="rId4">
            <a:alphaModFix/>
          </a:blip>
          <a:stretch>
            <a:fillRect/>
          </a:stretch>
        </p:blipFill>
        <p:spPr>
          <a:xfrm>
            <a:off x="7391725" y="328350"/>
            <a:ext cx="1041398" cy="689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Shadows Into Light"/>
                <a:ea typeface="Shadows Into Light"/>
                <a:cs typeface="Shadows Into Light"/>
                <a:sym typeface="Shadows Into Light"/>
              </a:rPr>
              <a:t>Challenge #6 Jumping Jacks with Outdoor Gear</a:t>
            </a:r>
            <a:endParaRPr>
              <a:latin typeface="Shadows Into Light"/>
              <a:ea typeface="Shadows Into Light"/>
              <a:cs typeface="Shadows Into Light"/>
              <a:sym typeface="Shadows Into Light"/>
            </a:endParaRPr>
          </a:p>
        </p:txBody>
      </p:sp>
      <p:sp>
        <p:nvSpPr>
          <p:cNvPr id="177" name="Google Shape;177;p26"/>
          <p:cNvSpPr txBox="1"/>
          <p:nvPr>
            <p:ph idx="1" type="body"/>
          </p:nvPr>
        </p:nvSpPr>
        <p:spPr>
          <a:xfrm>
            <a:off x="214125" y="1115125"/>
            <a:ext cx="5682000" cy="44046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b="1" lang="en" sz="2834">
                <a:latin typeface="Shadows Into Light"/>
                <a:ea typeface="Shadows Into Light"/>
                <a:cs typeface="Shadows Into Light"/>
                <a:sym typeface="Shadows Into Light"/>
              </a:rPr>
              <a:t>Iditarod Route: Ophir to Nikolai (Stop at McGrath) mile 611</a:t>
            </a:r>
            <a:endParaRPr b="1" sz="2834">
              <a:latin typeface="Shadows Into Light"/>
              <a:ea typeface="Shadows Into Light"/>
              <a:cs typeface="Shadows Into Light"/>
              <a:sym typeface="Shadows Into Light"/>
            </a:endParaRPr>
          </a:p>
          <a:p>
            <a:pPr indent="0" lvl="0" marL="0" rtl="0" algn="l">
              <a:spcBef>
                <a:spcPts val="1200"/>
              </a:spcBef>
              <a:spcAft>
                <a:spcPts val="0"/>
              </a:spcAft>
              <a:buNone/>
            </a:pPr>
            <a:r>
              <a:rPr lang="en" sz="2834">
                <a:latin typeface="Shadows Into Light"/>
                <a:ea typeface="Shadows Into Light"/>
                <a:cs typeface="Shadows Into Light"/>
                <a:sym typeface="Shadows Into Light"/>
              </a:rPr>
              <a:t>How do mushers handle the extreme cold of this race for so many days outdoors? </a:t>
            </a:r>
            <a:endParaRPr sz="2834">
              <a:latin typeface="Shadows Into Light"/>
              <a:ea typeface="Shadows Into Light"/>
              <a:cs typeface="Shadows Into Light"/>
              <a:sym typeface="Shadows Into Light"/>
            </a:endParaRPr>
          </a:p>
          <a:p>
            <a:pPr indent="0" lvl="0" marL="0" rtl="0" algn="l">
              <a:spcBef>
                <a:spcPts val="1200"/>
              </a:spcBef>
              <a:spcAft>
                <a:spcPts val="0"/>
              </a:spcAft>
              <a:buNone/>
            </a:pPr>
            <a:r>
              <a:rPr lang="en" sz="2834">
                <a:latin typeface="Shadows Into Light"/>
                <a:ea typeface="Shadows Into Light"/>
                <a:cs typeface="Shadows Into Light"/>
                <a:sym typeface="Shadows Into Light"/>
              </a:rPr>
              <a:t>There are many cold weather injuries and dangers to avoid, including frostbite and hypothermia. Check out this video about what hypothermia does to your brain and body to learn about it: </a:t>
            </a:r>
            <a:r>
              <a:rPr lang="en" sz="2834" u="sng">
                <a:solidFill>
                  <a:schemeClr val="hlink"/>
                </a:solidFill>
                <a:latin typeface="Shadows Into Light"/>
                <a:ea typeface="Shadows Into Light"/>
                <a:cs typeface="Shadows Into Light"/>
                <a:sym typeface="Shadows Into Light"/>
                <a:hlinkClick r:id="rId3"/>
              </a:rPr>
              <a:t>https://www.youtube.com/watch?v=-JAXbDTIiSk</a:t>
            </a:r>
            <a:endParaRPr sz="2834">
              <a:latin typeface="Shadows Into Light"/>
              <a:ea typeface="Shadows Into Light"/>
              <a:cs typeface="Shadows Into Light"/>
              <a:sym typeface="Shadows Into Light"/>
            </a:endParaRPr>
          </a:p>
          <a:p>
            <a:pPr indent="0" lvl="0" marL="0" rtl="0" algn="l">
              <a:spcBef>
                <a:spcPts val="1200"/>
              </a:spcBef>
              <a:spcAft>
                <a:spcPts val="0"/>
              </a:spcAft>
              <a:buNone/>
            </a:pPr>
            <a:r>
              <a:rPr lang="en" sz="2834">
                <a:latin typeface="Shadows Into Light"/>
                <a:ea typeface="Shadows Into Light"/>
                <a:cs typeface="Shadows Into Light"/>
                <a:sym typeface="Shadows Into Light"/>
              </a:rPr>
              <a:t>Learning how to dress properly in layers with good gear is essential to survive this race with all your fingers and toes intact. Here is an article from Iditarod about what mushers usually wear: </a:t>
            </a:r>
            <a:r>
              <a:rPr lang="en" sz="2834" u="sng">
                <a:solidFill>
                  <a:schemeClr val="hlink"/>
                </a:solidFill>
                <a:latin typeface="Shadows Into Light"/>
                <a:ea typeface="Shadows Into Light"/>
                <a:cs typeface="Shadows Into Light"/>
                <a:sym typeface="Shadows Into Light"/>
                <a:hlinkClick r:id="rId4"/>
              </a:rPr>
              <a:t>https://iditarod.com/edu/moments-with-mushers-clothing/</a:t>
            </a:r>
            <a:endParaRPr sz="2834">
              <a:latin typeface="Shadows Into Light"/>
              <a:ea typeface="Shadows Into Light"/>
              <a:cs typeface="Shadows Into Light"/>
              <a:sym typeface="Shadows Into Light"/>
            </a:endParaRPr>
          </a:p>
          <a:p>
            <a:pPr indent="0" lvl="0" marL="0" rtl="0" algn="l">
              <a:spcBef>
                <a:spcPts val="1200"/>
              </a:spcBef>
              <a:spcAft>
                <a:spcPts val="0"/>
              </a:spcAft>
              <a:buNone/>
            </a:pPr>
            <a:r>
              <a:t/>
            </a:r>
            <a:endParaRPr sz="2834">
              <a:latin typeface="Shadows Into Light"/>
              <a:ea typeface="Shadows Into Light"/>
              <a:cs typeface="Shadows Into Light"/>
              <a:sym typeface="Shadows Into Light"/>
            </a:endParaRPr>
          </a:p>
          <a:p>
            <a:pPr indent="0" lvl="0" marL="0" rtl="0" algn="l">
              <a:spcBef>
                <a:spcPts val="1200"/>
              </a:spcBef>
              <a:spcAft>
                <a:spcPts val="1200"/>
              </a:spcAft>
              <a:buNone/>
            </a:pPr>
            <a:r>
              <a:t/>
            </a:r>
            <a:endParaRPr/>
          </a:p>
        </p:txBody>
      </p:sp>
      <p:pic>
        <p:nvPicPr>
          <p:cNvPr id="178" name="Google Shape;178;p26"/>
          <p:cNvPicPr preferRelativeResize="0"/>
          <p:nvPr/>
        </p:nvPicPr>
        <p:blipFill>
          <a:blip r:embed="rId5">
            <a:alphaModFix/>
          </a:blip>
          <a:stretch>
            <a:fillRect/>
          </a:stretch>
        </p:blipFill>
        <p:spPr>
          <a:xfrm>
            <a:off x="7726225" y="174825"/>
            <a:ext cx="1041398" cy="689375"/>
          </a:xfrm>
          <a:prstGeom prst="rect">
            <a:avLst/>
          </a:prstGeom>
          <a:noFill/>
          <a:ln>
            <a:noFill/>
          </a:ln>
        </p:spPr>
      </p:pic>
      <p:sp>
        <p:nvSpPr>
          <p:cNvPr id="179" name="Google Shape;179;p26"/>
          <p:cNvSpPr txBox="1"/>
          <p:nvPr/>
        </p:nvSpPr>
        <p:spPr>
          <a:xfrm>
            <a:off x="5993775" y="4056250"/>
            <a:ext cx="2383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Shadows Into Light"/>
                <a:ea typeface="Shadows Into Light"/>
                <a:cs typeface="Shadows Into Light"/>
                <a:sym typeface="Shadows Into Light"/>
              </a:rPr>
              <a:t>Photo by Lisa Wiley</a:t>
            </a:r>
            <a:endParaRPr/>
          </a:p>
        </p:txBody>
      </p:sp>
      <p:pic>
        <p:nvPicPr>
          <p:cNvPr id="180" name="Google Shape;180;p26"/>
          <p:cNvPicPr preferRelativeResize="0"/>
          <p:nvPr/>
        </p:nvPicPr>
        <p:blipFill>
          <a:blip r:embed="rId6">
            <a:alphaModFix/>
          </a:blip>
          <a:stretch>
            <a:fillRect/>
          </a:stretch>
        </p:blipFill>
        <p:spPr>
          <a:xfrm>
            <a:off x="5896125" y="1170125"/>
            <a:ext cx="2785501" cy="2891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Shadows Into Light"/>
                <a:ea typeface="Shadows Into Light"/>
                <a:cs typeface="Shadows Into Light"/>
                <a:sym typeface="Shadows Into Light"/>
              </a:rPr>
              <a:t>Challenge #6 Jumping Jacks with Outdoor Gear</a:t>
            </a:r>
            <a:endParaRPr>
              <a:latin typeface="Shadows Into Light"/>
              <a:ea typeface="Shadows Into Light"/>
              <a:cs typeface="Shadows Into Light"/>
              <a:sym typeface="Shadows Into Light"/>
            </a:endParaRPr>
          </a:p>
        </p:txBody>
      </p:sp>
      <p:sp>
        <p:nvSpPr>
          <p:cNvPr id="186" name="Google Shape;186;p27"/>
          <p:cNvSpPr txBox="1"/>
          <p:nvPr>
            <p:ph idx="1" type="body"/>
          </p:nvPr>
        </p:nvSpPr>
        <p:spPr>
          <a:xfrm>
            <a:off x="311700" y="1152475"/>
            <a:ext cx="4594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latin typeface="Shadows Into Light"/>
                <a:ea typeface="Shadows Into Light"/>
                <a:cs typeface="Shadows Into Light"/>
                <a:sym typeface="Shadows Into Light"/>
              </a:rPr>
              <a:t>The Challenge:</a:t>
            </a:r>
            <a:r>
              <a:rPr lang="en">
                <a:latin typeface="Shadows Into Light"/>
                <a:ea typeface="Shadows Into Light"/>
                <a:cs typeface="Shadows Into Light"/>
                <a:sym typeface="Shadows Into Light"/>
              </a:rPr>
              <a:t> </a:t>
            </a:r>
            <a:endParaRPr>
              <a:latin typeface="Shadows Into Light"/>
              <a:ea typeface="Shadows Into Light"/>
              <a:cs typeface="Shadows Into Light"/>
              <a:sym typeface="Shadows Into Light"/>
            </a:endParaRPr>
          </a:p>
          <a:p>
            <a:pPr indent="0" lvl="0" marL="0" rtl="0" algn="l">
              <a:spcBef>
                <a:spcPts val="1200"/>
              </a:spcBef>
              <a:spcAft>
                <a:spcPts val="0"/>
              </a:spcAft>
              <a:buClr>
                <a:schemeClr val="dk1"/>
              </a:buClr>
              <a:buSzPts val="1100"/>
              <a:buFont typeface="Arial"/>
              <a:buNone/>
            </a:pPr>
            <a:r>
              <a:rPr lang="en">
                <a:latin typeface="Shadows Into Light"/>
                <a:ea typeface="Shadows Into Light"/>
                <a:cs typeface="Shadows Into Light"/>
                <a:sym typeface="Shadows Into Light"/>
              </a:rPr>
              <a:t>Dress as if you were going to race the Iditarod. Put on all the warm, appropriate clothes that you have available. Then, go outside and do 20 jumping jacks wearing all the heavy clothes. </a:t>
            </a:r>
            <a:endParaRPr>
              <a:latin typeface="Shadows Into Light"/>
              <a:ea typeface="Shadows Into Light"/>
              <a:cs typeface="Shadows Into Light"/>
              <a:sym typeface="Shadows Into Light"/>
            </a:endParaRPr>
          </a:p>
          <a:p>
            <a:pPr indent="0" lvl="0" marL="0" rtl="0" algn="l">
              <a:spcBef>
                <a:spcPts val="1200"/>
              </a:spcBef>
              <a:spcAft>
                <a:spcPts val="1200"/>
              </a:spcAft>
              <a:buClr>
                <a:schemeClr val="dk1"/>
              </a:buClr>
              <a:buSzPts val="1100"/>
              <a:buFont typeface="Arial"/>
              <a:buNone/>
            </a:pPr>
            <a:r>
              <a:rPr lang="en">
                <a:latin typeface="Shadows Into Light"/>
                <a:ea typeface="Shadows Into Light"/>
                <a:cs typeface="Shadows Into Light"/>
                <a:sym typeface="Shadows Into Light"/>
              </a:rPr>
              <a:t>Submit a photo under Challenge #6 that shows you doing the jumping jacks with all your winter clothes on:) Make sure your amazing face is visible in the photo:)</a:t>
            </a:r>
            <a:endParaRPr>
              <a:latin typeface="Shadows Into Light"/>
              <a:ea typeface="Shadows Into Light"/>
              <a:cs typeface="Shadows Into Light"/>
              <a:sym typeface="Shadows Into Light"/>
            </a:endParaRPr>
          </a:p>
        </p:txBody>
      </p:sp>
      <p:pic>
        <p:nvPicPr>
          <p:cNvPr id="187" name="Google Shape;187;p27"/>
          <p:cNvPicPr preferRelativeResize="0"/>
          <p:nvPr/>
        </p:nvPicPr>
        <p:blipFill>
          <a:blip r:embed="rId3">
            <a:alphaModFix/>
          </a:blip>
          <a:stretch>
            <a:fillRect/>
          </a:stretch>
        </p:blipFill>
        <p:spPr>
          <a:xfrm>
            <a:off x="7726225" y="174825"/>
            <a:ext cx="1041398" cy="689375"/>
          </a:xfrm>
          <a:prstGeom prst="rect">
            <a:avLst/>
          </a:prstGeom>
          <a:noFill/>
          <a:ln>
            <a:noFill/>
          </a:ln>
        </p:spPr>
      </p:pic>
      <p:sp>
        <p:nvSpPr>
          <p:cNvPr id="188" name="Google Shape;188;p27"/>
          <p:cNvSpPr txBox="1"/>
          <p:nvPr/>
        </p:nvSpPr>
        <p:spPr>
          <a:xfrm>
            <a:off x="5058900" y="3470825"/>
            <a:ext cx="3708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hadows Into Light"/>
                <a:ea typeface="Shadows Into Light"/>
                <a:cs typeface="Shadows Into Light"/>
                <a:sym typeface="Shadows Into Light"/>
              </a:rPr>
              <a:t>Iditarod Veteran and prior Rilke Schule teacher Herr Bearrs demonstrates jumping jacks wearing his mushing jacket, all the way from Michigan!</a:t>
            </a:r>
            <a:endParaRPr>
              <a:latin typeface="Shadows Into Light"/>
              <a:ea typeface="Shadows Into Light"/>
              <a:cs typeface="Shadows Into Light"/>
              <a:sym typeface="Shadows Into Light"/>
            </a:endParaRPr>
          </a:p>
        </p:txBody>
      </p:sp>
      <p:pic>
        <p:nvPicPr>
          <p:cNvPr id="189" name="Google Shape;189;p27" title="2D178199-0D55-43B9-B921-898AC1C8A1CB.mp4">
            <a:hlinkClick r:id="rId4"/>
          </p:cNvPr>
          <p:cNvPicPr preferRelativeResize="0"/>
          <p:nvPr/>
        </p:nvPicPr>
        <p:blipFill>
          <a:blip r:embed="rId5">
            <a:alphaModFix/>
          </a:blip>
          <a:stretch>
            <a:fillRect/>
          </a:stretch>
        </p:blipFill>
        <p:spPr>
          <a:xfrm>
            <a:off x="5058900" y="1170125"/>
            <a:ext cx="3932700" cy="2212144"/>
          </a:xfrm>
          <a:prstGeom prst="rect">
            <a:avLst/>
          </a:prstGeom>
          <a:noFill/>
          <a:ln>
            <a:noFill/>
          </a:ln>
        </p:spPr>
      </p:pic>
      <p:sp>
        <p:nvSpPr>
          <p:cNvPr id="190" name="Google Shape;190;p27"/>
          <p:cNvSpPr txBox="1"/>
          <p:nvPr/>
        </p:nvSpPr>
        <p:spPr>
          <a:xfrm>
            <a:off x="9724400" y="3679900"/>
            <a:ext cx="343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Shadows Into Light"/>
                <a:ea typeface="Shadows Into Light"/>
                <a:cs typeface="Shadows Into Light"/>
                <a:sym typeface="Shadows Into Light"/>
              </a:rPr>
              <a:t>Challenge 7--Loose Dog! Running Challenge!</a:t>
            </a:r>
            <a:endParaRPr>
              <a:latin typeface="Shadows Into Light"/>
              <a:ea typeface="Shadows Into Light"/>
              <a:cs typeface="Shadows Into Light"/>
              <a:sym typeface="Shadows Into Light"/>
            </a:endParaRPr>
          </a:p>
        </p:txBody>
      </p:sp>
      <p:sp>
        <p:nvSpPr>
          <p:cNvPr id="196" name="Google Shape;196;p28"/>
          <p:cNvSpPr txBox="1"/>
          <p:nvPr>
            <p:ph idx="1" type="body"/>
          </p:nvPr>
        </p:nvSpPr>
        <p:spPr>
          <a:xfrm>
            <a:off x="311700" y="1152475"/>
            <a:ext cx="5867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Shadows Into Light"/>
                <a:ea typeface="Shadows Into Light"/>
                <a:cs typeface="Shadows Into Light"/>
                <a:sym typeface="Shadows Into Light"/>
              </a:rPr>
              <a:t>Iditarod Route: Nikolai to Rainy Pass (stop at Rohn) mile 721</a:t>
            </a:r>
            <a:endParaRPr b="1">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Most mushers have some kind of problem along the trail to solve. </a:t>
            </a:r>
            <a:endParaRPr>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Here is a story about a husky who escaped from her team and ran home by herself! </a:t>
            </a:r>
            <a:r>
              <a:rPr lang="en" u="sng">
                <a:solidFill>
                  <a:schemeClr val="hlink"/>
                </a:solidFill>
                <a:latin typeface="Shadows Into Light"/>
                <a:ea typeface="Shadows Into Light"/>
                <a:cs typeface="Shadows Into Light"/>
                <a:sym typeface="Shadows Into Light"/>
                <a:hlinkClick r:id="rId3"/>
              </a:rPr>
              <a:t>https://www.wkrn.com/news/runaway-sled-dog-found-in-alaska-after-month-long-journey/1091711727/</a:t>
            </a:r>
            <a:endParaRPr>
              <a:latin typeface="Shadows Into Light"/>
              <a:ea typeface="Shadows Into Light"/>
              <a:cs typeface="Shadows Into Light"/>
              <a:sym typeface="Shadows Into Light"/>
            </a:endParaRPr>
          </a:p>
          <a:p>
            <a:pPr indent="0" lvl="0" marL="0" rtl="0" algn="l">
              <a:spcBef>
                <a:spcPts val="1200"/>
              </a:spcBef>
              <a:spcAft>
                <a:spcPts val="1200"/>
              </a:spcAft>
              <a:buNone/>
            </a:pPr>
            <a:r>
              <a:t/>
            </a:r>
            <a:endParaRPr/>
          </a:p>
        </p:txBody>
      </p:sp>
      <p:pic>
        <p:nvPicPr>
          <p:cNvPr id="197" name="Google Shape;197;p28"/>
          <p:cNvPicPr preferRelativeResize="0"/>
          <p:nvPr/>
        </p:nvPicPr>
        <p:blipFill>
          <a:blip r:embed="rId4">
            <a:alphaModFix/>
          </a:blip>
          <a:stretch>
            <a:fillRect/>
          </a:stretch>
        </p:blipFill>
        <p:spPr>
          <a:xfrm>
            <a:off x="7790900" y="386687"/>
            <a:ext cx="1041398" cy="689375"/>
          </a:xfrm>
          <a:prstGeom prst="rect">
            <a:avLst/>
          </a:prstGeom>
          <a:noFill/>
          <a:ln>
            <a:noFill/>
          </a:ln>
        </p:spPr>
      </p:pic>
      <p:sp>
        <p:nvSpPr>
          <p:cNvPr id="198" name="Google Shape;198;p28"/>
          <p:cNvSpPr txBox="1"/>
          <p:nvPr/>
        </p:nvSpPr>
        <p:spPr>
          <a:xfrm>
            <a:off x="6009725" y="4775250"/>
            <a:ext cx="282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Shadows Into Light"/>
                <a:ea typeface="Shadows Into Light"/>
                <a:cs typeface="Shadows Into Light"/>
                <a:sym typeface="Shadows Into Light"/>
              </a:rPr>
              <a:t>Photo by Lisa Wiley</a:t>
            </a:r>
            <a:endParaRPr/>
          </a:p>
        </p:txBody>
      </p:sp>
      <p:pic>
        <p:nvPicPr>
          <p:cNvPr id="199" name="Google Shape;199;p28"/>
          <p:cNvPicPr preferRelativeResize="0"/>
          <p:nvPr/>
        </p:nvPicPr>
        <p:blipFill>
          <a:blip r:embed="rId5">
            <a:alphaModFix/>
          </a:blip>
          <a:stretch>
            <a:fillRect/>
          </a:stretch>
        </p:blipFill>
        <p:spPr>
          <a:xfrm>
            <a:off x="6009725" y="1152475"/>
            <a:ext cx="2705072" cy="3622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Shadows Into Light"/>
                <a:ea typeface="Shadows Into Light"/>
                <a:cs typeface="Shadows Into Light"/>
                <a:sym typeface="Shadows Into Light"/>
              </a:rPr>
              <a:t>Challenge 7--Loose Dog! Running Challenge!</a:t>
            </a:r>
            <a:endParaRPr>
              <a:latin typeface="Shadows Into Light"/>
              <a:ea typeface="Shadows Into Light"/>
              <a:cs typeface="Shadows Into Light"/>
              <a:sym typeface="Shadows Into Light"/>
            </a:endParaRPr>
          </a:p>
        </p:txBody>
      </p:sp>
      <p:sp>
        <p:nvSpPr>
          <p:cNvPr id="205" name="Google Shape;205;p29"/>
          <p:cNvSpPr txBox="1"/>
          <p:nvPr>
            <p:ph idx="1" type="body"/>
          </p:nvPr>
        </p:nvSpPr>
        <p:spPr>
          <a:xfrm>
            <a:off x="311700" y="1152475"/>
            <a:ext cx="5900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latin typeface="Shadows Into Light"/>
                <a:ea typeface="Shadows Into Light"/>
                <a:cs typeface="Shadows Into Light"/>
                <a:sym typeface="Shadows Into Light"/>
              </a:rPr>
              <a:t>The Challenge:</a:t>
            </a:r>
            <a:r>
              <a:rPr lang="en">
                <a:latin typeface="Shadows Into Light"/>
                <a:ea typeface="Shadows Into Light"/>
                <a:cs typeface="Shadows Into Light"/>
                <a:sym typeface="Shadows Into Light"/>
              </a:rPr>
              <a:t> </a:t>
            </a:r>
            <a:endParaRPr>
              <a:latin typeface="Shadows Into Light"/>
              <a:ea typeface="Shadows Into Light"/>
              <a:cs typeface="Shadows Into Light"/>
              <a:sym typeface="Shadows Into Light"/>
            </a:endParaRPr>
          </a:p>
          <a:p>
            <a:pPr indent="0" lvl="0" marL="0" rtl="0" algn="l">
              <a:spcBef>
                <a:spcPts val="1200"/>
              </a:spcBef>
              <a:spcAft>
                <a:spcPts val="0"/>
              </a:spcAft>
              <a:buClr>
                <a:schemeClr val="dk1"/>
              </a:buClr>
              <a:buSzPts val="1100"/>
              <a:buFont typeface="Arial"/>
              <a:buNone/>
            </a:pPr>
            <a:r>
              <a:rPr lang="en">
                <a:latin typeface="Shadows Into Light"/>
                <a:ea typeface="Shadows Into Light"/>
                <a:cs typeface="Shadows Into Light"/>
                <a:sym typeface="Shadows Into Light"/>
              </a:rPr>
              <a:t>For today’s challenge, pretend that one of your sled dogs escaped, and you have to chase him/her down. Huskies are some of the best runners on the planet. Good luck catching the dog!</a:t>
            </a:r>
            <a:endParaRPr>
              <a:latin typeface="Shadows Into Light"/>
              <a:ea typeface="Shadows Into Light"/>
              <a:cs typeface="Shadows Into Light"/>
              <a:sym typeface="Shadows Into Light"/>
            </a:endParaRPr>
          </a:p>
          <a:p>
            <a:pPr indent="0" lvl="0" marL="0" rtl="0" algn="l">
              <a:spcBef>
                <a:spcPts val="1200"/>
              </a:spcBef>
              <a:spcAft>
                <a:spcPts val="0"/>
              </a:spcAft>
              <a:buClr>
                <a:schemeClr val="dk1"/>
              </a:buClr>
              <a:buSzPts val="1100"/>
              <a:buFont typeface="Arial"/>
              <a:buNone/>
            </a:pPr>
            <a:r>
              <a:rPr lang="en">
                <a:latin typeface="Shadows Into Light"/>
                <a:ea typeface="Shadows Into Light"/>
                <a:cs typeface="Shadows Into Light"/>
                <a:sym typeface="Shadows Into Light"/>
              </a:rPr>
              <a:t>Run for at least 20 minutes, indoors or outdoors. It’s ok to do in intervals if needed. </a:t>
            </a:r>
            <a:endParaRPr>
              <a:latin typeface="Shadows Into Light"/>
              <a:ea typeface="Shadows Into Light"/>
              <a:cs typeface="Shadows Into Light"/>
              <a:sym typeface="Shadows Into Light"/>
            </a:endParaRPr>
          </a:p>
          <a:p>
            <a:pPr indent="0" lvl="0" marL="0" rtl="0" algn="l">
              <a:spcBef>
                <a:spcPts val="1200"/>
              </a:spcBef>
              <a:spcAft>
                <a:spcPts val="1200"/>
              </a:spcAft>
              <a:buClr>
                <a:schemeClr val="dk1"/>
              </a:buClr>
              <a:buSzPts val="1100"/>
              <a:buFont typeface="Arial"/>
              <a:buNone/>
            </a:pPr>
            <a:r>
              <a:rPr lang="en">
                <a:latin typeface="Shadows Into Light"/>
                <a:ea typeface="Shadows Into Light"/>
                <a:cs typeface="Shadows Into Light"/>
                <a:sym typeface="Shadows Into Light"/>
              </a:rPr>
              <a:t>To show that you have completed this assignment, please check off the challenge on the Iditarod checklist.</a:t>
            </a:r>
            <a:endParaRPr>
              <a:latin typeface="Shadows Into Light"/>
              <a:ea typeface="Shadows Into Light"/>
              <a:cs typeface="Shadows Into Light"/>
              <a:sym typeface="Shadows Into Light"/>
            </a:endParaRPr>
          </a:p>
        </p:txBody>
      </p:sp>
      <p:pic>
        <p:nvPicPr>
          <p:cNvPr id="206" name="Google Shape;206;p29"/>
          <p:cNvPicPr preferRelativeResize="0"/>
          <p:nvPr/>
        </p:nvPicPr>
        <p:blipFill>
          <a:blip r:embed="rId3">
            <a:alphaModFix/>
          </a:blip>
          <a:stretch>
            <a:fillRect/>
          </a:stretch>
        </p:blipFill>
        <p:spPr>
          <a:xfrm>
            <a:off x="7790900" y="386687"/>
            <a:ext cx="1041398" cy="689375"/>
          </a:xfrm>
          <a:prstGeom prst="rect">
            <a:avLst/>
          </a:prstGeom>
          <a:noFill/>
          <a:ln>
            <a:noFill/>
          </a:ln>
        </p:spPr>
      </p:pic>
      <p:pic>
        <p:nvPicPr>
          <p:cNvPr id="207" name="Google Shape;207;p29"/>
          <p:cNvPicPr preferRelativeResize="0"/>
          <p:nvPr/>
        </p:nvPicPr>
        <p:blipFill>
          <a:blip r:embed="rId4">
            <a:alphaModFix/>
          </a:blip>
          <a:stretch>
            <a:fillRect/>
          </a:stretch>
        </p:blipFill>
        <p:spPr>
          <a:xfrm>
            <a:off x="6364800" y="1228462"/>
            <a:ext cx="2626801" cy="2434835"/>
          </a:xfrm>
          <a:prstGeom prst="rect">
            <a:avLst/>
          </a:prstGeom>
          <a:noFill/>
          <a:ln>
            <a:noFill/>
          </a:ln>
        </p:spPr>
      </p:pic>
      <p:sp>
        <p:nvSpPr>
          <p:cNvPr id="208" name="Google Shape;208;p29"/>
          <p:cNvSpPr txBox="1"/>
          <p:nvPr/>
        </p:nvSpPr>
        <p:spPr>
          <a:xfrm>
            <a:off x="6364800" y="3749600"/>
            <a:ext cx="2138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Shadows Into Light"/>
                <a:ea typeface="Shadows Into Light"/>
                <a:cs typeface="Shadows Into Light"/>
                <a:sym typeface="Shadows Into Light"/>
              </a:rPr>
              <a:t>Photo by Lisa Wiley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Shadows Into Light"/>
                <a:ea typeface="Shadows Into Light"/>
                <a:cs typeface="Shadows Into Light"/>
                <a:sym typeface="Shadows Into Light"/>
              </a:rPr>
              <a:t>Challenge #8--Core workout</a:t>
            </a:r>
            <a:endParaRPr>
              <a:latin typeface="Shadows Into Light"/>
              <a:ea typeface="Shadows Into Light"/>
              <a:cs typeface="Shadows Into Light"/>
              <a:sym typeface="Shadows Into Light"/>
            </a:endParaRPr>
          </a:p>
        </p:txBody>
      </p:sp>
      <p:sp>
        <p:nvSpPr>
          <p:cNvPr id="214" name="Google Shape;214;p30"/>
          <p:cNvSpPr txBox="1"/>
          <p:nvPr>
            <p:ph idx="1" type="body"/>
          </p:nvPr>
        </p:nvSpPr>
        <p:spPr>
          <a:xfrm>
            <a:off x="311700" y="1152475"/>
            <a:ext cx="5068800" cy="393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latin typeface="Shadows Into Light"/>
                <a:ea typeface="Shadows Into Light"/>
                <a:cs typeface="Shadows Into Light"/>
                <a:sym typeface="Shadows Into Light"/>
              </a:rPr>
              <a:t>Iditarod Route: Rainy Pass to Skwentna (stop at Finger Lake) mile 791</a:t>
            </a:r>
            <a:endParaRPr b="1">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You are almost home. Your dogs are probably picking up the speed as they can sense they are coming closer to their cozy houses! </a:t>
            </a:r>
            <a:endParaRPr>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Your body and mind are exhausted from the work of the race, especially your core from balancing on the sled for so many miles. Time to work that core to help you end the race strong!</a:t>
            </a:r>
            <a:endParaRPr>
              <a:latin typeface="Shadows Into Light"/>
              <a:ea typeface="Shadows Into Light"/>
              <a:cs typeface="Shadows Into Light"/>
              <a:sym typeface="Shadows Into Light"/>
            </a:endParaRPr>
          </a:p>
          <a:p>
            <a:pPr indent="0" lvl="0" marL="0" rtl="0" algn="l">
              <a:spcBef>
                <a:spcPts val="1200"/>
              </a:spcBef>
              <a:spcAft>
                <a:spcPts val="0"/>
              </a:spcAft>
              <a:buNone/>
            </a:pPr>
            <a:r>
              <a:t/>
            </a:r>
            <a:endParaRPr u="sng"/>
          </a:p>
          <a:p>
            <a:pPr indent="0" lvl="0" marL="0" rtl="0" algn="l">
              <a:spcBef>
                <a:spcPts val="1200"/>
              </a:spcBef>
              <a:spcAft>
                <a:spcPts val="1200"/>
              </a:spcAft>
              <a:buNone/>
            </a:pPr>
            <a:r>
              <a:rPr lang="en"/>
              <a:t> </a:t>
            </a:r>
            <a:endParaRPr/>
          </a:p>
        </p:txBody>
      </p:sp>
      <p:pic>
        <p:nvPicPr>
          <p:cNvPr id="215" name="Google Shape;215;p30"/>
          <p:cNvPicPr preferRelativeResize="0"/>
          <p:nvPr/>
        </p:nvPicPr>
        <p:blipFill>
          <a:blip r:embed="rId3">
            <a:alphaModFix/>
          </a:blip>
          <a:stretch>
            <a:fillRect/>
          </a:stretch>
        </p:blipFill>
        <p:spPr>
          <a:xfrm>
            <a:off x="4171800" y="386687"/>
            <a:ext cx="1041398" cy="689375"/>
          </a:xfrm>
          <a:prstGeom prst="rect">
            <a:avLst/>
          </a:prstGeom>
          <a:noFill/>
          <a:ln>
            <a:noFill/>
          </a:ln>
        </p:spPr>
      </p:pic>
      <p:pic>
        <p:nvPicPr>
          <p:cNvPr id="216" name="Google Shape;216;p30"/>
          <p:cNvPicPr preferRelativeResize="0"/>
          <p:nvPr/>
        </p:nvPicPr>
        <p:blipFill>
          <a:blip r:embed="rId4">
            <a:alphaModFix/>
          </a:blip>
          <a:stretch>
            <a:fillRect/>
          </a:stretch>
        </p:blipFill>
        <p:spPr>
          <a:xfrm>
            <a:off x="5518950" y="1100300"/>
            <a:ext cx="3458698" cy="2942892"/>
          </a:xfrm>
          <a:prstGeom prst="rect">
            <a:avLst/>
          </a:prstGeom>
          <a:noFill/>
          <a:ln>
            <a:noFill/>
          </a:ln>
        </p:spPr>
      </p:pic>
      <p:sp>
        <p:nvSpPr>
          <p:cNvPr id="217" name="Google Shape;217;p30"/>
          <p:cNvSpPr txBox="1"/>
          <p:nvPr/>
        </p:nvSpPr>
        <p:spPr>
          <a:xfrm>
            <a:off x="5518950" y="4181700"/>
            <a:ext cx="2523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Shadows Into Light"/>
                <a:ea typeface="Shadows Into Light"/>
                <a:cs typeface="Shadows Into Light"/>
                <a:sym typeface="Shadows Into Light"/>
              </a:rPr>
              <a:t>Photo by Lisa Wiley Fairbanks, AK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Shadows Into Light"/>
                <a:ea typeface="Shadows Into Light"/>
                <a:cs typeface="Shadows Into Light"/>
                <a:sym typeface="Shadows Into Light"/>
              </a:rPr>
              <a:t>Challenge #8--Core workout</a:t>
            </a:r>
            <a:endParaRPr>
              <a:latin typeface="Shadows Into Light"/>
              <a:ea typeface="Shadows Into Light"/>
              <a:cs typeface="Shadows Into Light"/>
              <a:sym typeface="Shadows Into Light"/>
            </a:endParaRPr>
          </a:p>
        </p:txBody>
      </p:sp>
      <p:sp>
        <p:nvSpPr>
          <p:cNvPr id="223" name="Google Shape;223;p31"/>
          <p:cNvSpPr txBox="1"/>
          <p:nvPr>
            <p:ph idx="1" type="body"/>
          </p:nvPr>
        </p:nvSpPr>
        <p:spPr>
          <a:xfrm>
            <a:off x="311700" y="1152475"/>
            <a:ext cx="56334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u="sng">
                <a:latin typeface="Shadows Into Light"/>
                <a:ea typeface="Shadows Into Light"/>
                <a:cs typeface="Shadows Into Light"/>
                <a:sym typeface="Shadows Into Light"/>
              </a:rPr>
              <a:t>The Challenge:</a:t>
            </a:r>
            <a:endParaRPr u="sng">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Time for core crunches! </a:t>
            </a:r>
            <a:endParaRPr>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Lay flat on your back on a comfortable surface. Bring your hands either behind your hand with your hands clasped or underneath your hips if you have back pain. Bend your knees. Then, curl your head towards your knees as you lift your knees towards your head. Then extend your body open. Repeat. Do at least 3 sets of 10 core crunches to complete this challenge.</a:t>
            </a:r>
            <a:endParaRPr>
              <a:latin typeface="Shadows Into Light"/>
              <a:ea typeface="Shadows Into Light"/>
              <a:cs typeface="Shadows Into Light"/>
              <a:sym typeface="Shadows Into Light"/>
            </a:endParaRPr>
          </a:p>
          <a:p>
            <a:pPr indent="0" lvl="0" marL="0" rtl="0" algn="l">
              <a:spcBef>
                <a:spcPts val="1200"/>
              </a:spcBef>
              <a:spcAft>
                <a:spcPts val="1200"/>
              </a:spcAft>
              <a:buClr>
                <a:schemeClr val="dk1"/>
              </a:buClr>
              <a:buSzPts val="1100"/>
              <a:buFont typeface="Arial"/>
              <a:buNone/>
            </a:pPr>
            <a:r>
              <a:rPr lang="en">
                <a:latin typeface="Shadows Into Light"/>
                <a:ea typeface="Shadows Into Light"/>
                <a:cs typeface="Shadows Into Light"/>
                <a:sym typeface="Shadows Into Light"/>
              </a:rPr>
              <a:t>To show that you have completed this assignment, please check off the challenge on the Iditarod checklist.</a:t>
            </a:r>
            <a:endParaRPr b="1">
              <a:latin typeface="Shadows Into Light"/>
              <a:ea typeface="Shadows Into Light"/>
              <a:cs typeface="Shadows Into Light"/>
              <a:sym typeface="Shadows Into Light"/>
            </a:endParaRPr>
          </a:p>
        </p:txBody>
      </p:sp>
      <p:pic>
        <p:nvPicPr>
          <p:cNvPr id="224" name="Google Shape;224;p31"/>
          <p:cNvPicPr preferRelativeResize="0"/>
          <p:nvPr/>
        </p:nvPicPr>
        <p:blipFill>
          <a:blip r:embed="rId3">
            <a:alphaModFix/>
          </a:blip>
          <a:stretch>
            <a:fillRect/>
          </a:stretch>
        </p:blipFill>
        <p:spPr>
          <a:xfrm>
            <a:off x="5945100" y="445025"/>
            <a:ext cx="3066576" cy="3066576"/>
          </a:xfrm>
          <a:prstGeom prst="rect">
            <a:avLst/>
          </a:prstGeom>
          <a:noFill/>
          <a:ln>
            <a:noFill/>
          </a:ln>
        </p:spPr>
      </p:pic>
      <p:sp>
        <p:nvSpPr>
          <p:cNvPr id="225" name="Google Shape;225;p31"/>
          <p:cNvSpPr txBox="1"/>
          <p:nvPr/>
        </p:nvSpPr>
        <p:spPr>
          <a:xfrm>
            <a:off x="6007725" y="3596275"/>
            <a:ext cx="2927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hadows Into Light"/>
                <a:ea typeface="Shadows Into Light"/>
                <a:cs typeface="Shadows Into Light"/>
                <a:sym typeface="Shadows Into Light"/>
              </a:rPr>
              <a:t>Do you recognize former this former Iditarod finisher and Rilke Schule teacher? Photo from Bryan Bearrs</a:t>
            </a:r>
            <a:endParaRPr>
              <a:latin typeface="Shadows Into Light"/>
              <a:ea typeface="Shadows Into Light"/>
              <a:cs typeface="Shadows Into Light"/>
              <a:sym typeface="Shadows In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2214250" y="165400"/>
            <a:ext cx="5124625" cy="4563100"/>
          </a:xfrm>
          <a:prstGeom prst="rect">
            <a:avLst/>
          </a:prstGeom>
          <a:noFill/>
          <a:ln>
            <a:noFill/>
          </a:ln>
        </p:spPr>
      </p:pic>
      <p:pic>
        <p:nvPicPr>
          <p:cNvPr id="68" name="Google Shape;68;p14"/>
          <p:cNvPicPr preferRelativeResize="0"/>
          <p:nvPr/>
        </p:nvPicPr>
        <p:blipFill>
          <a:blip r:embed="rId4">
            <a:alphaModFix/>
          </a:blip>
          <a:stretch>
            <a:fillRect/>
          </a:stretch>
        </p:blipFill>
        <p:spPr>
          <a:xfrm>
            <a:off x="7808925" y="1289950"/>
            <a:ext cx="1041398" cy="689375"/>
          </a:xfrm>
          <a:prstGeom prst="rect">
            <a:avLst/>
          </a:prstGeom>
          <a:noFill/>
          <a:ln>
            <a:noFill/>
          </a:ln>
        </p:spPr>
      </p:pic>
      <p:pic>
        <p:nvPicPr>
          <p:cNvPr id="69" name="Google Shape;69;p14"/>
          <p:cNvPicPr preferRelativeResize="0"/>
          <p:nvPr/>
        </p:nvPicPr>
        <p:blipFill>
          <a:blip r:embed="rId4">
            <a:alphaModFix/>
          </a:blip>
          <a:stretch>
            <a:fillRect/>
          </a:stretch>
        </p:blipFill>
        <p:spPr>
          <a:xfrm>
            <a:off x="7808925" y="2515675"/>
            <a:ext cx="1041398" cy="689375"/>
          </a:xfrm>
          <a:prstGeom prst="rect">
            <a:avLst/>
          </a:prstGeom>
          <a:noFill/>
          <a:ln>
            <a:noFill/>
          </a:ln>
        </p:spPr>
      </p:pic>
      <p:pic>
        <p:nvPicPr>
          <p:cNvPr id="70" name="Google Shape;70;p14"/>
          <p:cNvPicPr preferRelativeResize="0"/>
          <p:nvPr/>
        </p:nvPicPr>
        <p:blipFill>
          <a:blip r:embed="rId4">
            <a:alphaModFix/>
          </a:blip>
          <a:stretch>
            <a:fillRect/>
          </a:stretch>
        </p:blipFill>
        <p:spPr>
          <a:xfrm>
            <a:off x="7724400" y="242675"/>
            <a:ext cx="1041398" cy="689375"/>
          </a:xfrm>
          <a:prstGeom prst="rect">
            <a:avLst/>
          </a:prstGeom>
          <a:noFill/>
          <a:ln>
            <a:noFill/>
          </a:ln>
        </p:spPr>
      </p:pic>
      <p:pic>
        <p:nvPicPr>
          <p:cNvPr id="71" name="Google Shape;71;p14"/>
          <p:cNvPicPr preferRelativeResize="0"/>
          <p:nvPr/>
        </p:nvPicPr>
        <p:blipFill>
          <a:blip r:embed="rId4">
            <a:alphaModFix/>
          </a:blip>
          <a:stretch>
            <a:fillRect/>
          </a:stretch>
        </p:blipFill>
        <p:spPr>
          <a:xfrm>
            <a:off x="7876775" y="3741400"/>
            <a:ext cx="1041398" cy="689375"/>
          </a:xfrm>
          <a:prstGeom prst="rect">
            <a:avLst/>
          </a:prstGeom>
          <a:noFill/>
          <a:ln>
            <a:noFill/>
          </a:ln>
        </p:spPr>
      </p:pic>
      <p:pic>
        <p:nvPicPr>
          <p:cNvPr id="72" name="Google Shape;72;p14"/>
          <p:cNvPicPr preferRelativeResize="0"/>
          <p:nvPr/>
        </p:nvPicPr>
        <p:blipFill>
          <a:blip r:embed="rId5">
            <a:alphaModFix/>
          </a:blip>
          <a:stretch>
            <a:fillRect/>
          </a:stretch>
        </p:blipFill>
        <p:spPr>
          <a:xfrm>
            <a:off x="263925" y="230175"/>
            <a:ext cx="1348250" cy="4433550"/>
          </a:xfrm>
          <a:prstGeom prst="rect">
            <a:avLst/>
          </a:prstGeom>
          <a:noFill/>
          <a:ln>
            <a:noFill/>
          </a:ln>
        </p:spPr>
      </p:pic>
      <p:sp>
        <p:nvSpPr>
          <p:cNvPr id="73" name="Google Shape;73;p14"/>
          <p:cNvSpPr txBox="1"/>
          <p:nvPr/>
        </p:nvSpPr>
        <p:spPr>
          <a:xfrm>
            <a:off x="2263650" y="4766225"/>
            <a:ext cx="604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hadows Into Light"/>
                <a:ea typeface="Shadows Into Light"/>
                <a:cs typeface="Shadows Into Light"/>
                <a:sym typeface="Shadows Into Light"/>
              </a:rPr>
              <a:t>2021 Iditarod is on the Gold Trail Loop for the first time ever. Image from Iditarod</a:t>
            </a:r>
            <a:endParaRPr>
              <a:latin typeface="Shadows Into Light"/>
              <a:ea typeface="Shadows Into Light"/>
              <a:cs typeface="Shadows Into Light"/>
              <a:sym typeface="Shadows Into Light"/>
            </a:endParaRPr>
          </a:p>
        </p:txBody>
      </p:sp>
      <p:sp>
        <p:nvSpPr>
          <p:cNvPr id="74" name="Google Shape;74;p14"/>
          <p:cNvSpPr txBox="1"/>
          <p:nvPr/>
        </p:nvSpPr>
        <p:spPr>
          <a:xfrm>
            <a:off x="320600" y="4663725"/>
            <a:ext cx="1589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Shadows Into Light"/>
                <a:ea typeface="Shadows Into Light"/>
                <a:cs typeface="Shadows Into Light"/>
                <a:sym typeface="Shadows Into Light"/>
              </a:rPr>
              <a:t>Mushing champion Martin Buser </a:t>
            </a:r>
            <a:r>
              <a:rPr lang="en" sz="1000">
                <a:solidFill>
                  <a:schemeClr val="dk1"/>
                </a:solidFill>
                <a:latin typeface="Shadows Into Light"/>
                <a:ea typeface="Shadows Into Light"/>
                <a:cs typeface="Shadows Into Light"/>
                <a:sym typeface="Shadows Into Light"/>
              </a:rPr>
              <a:t>Photo by Lisa Wiley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Shadows Into Light"/>
                <a:ea typeface="Shadows Into Light"/>
                <a:cs typeface="Shadows Into Light"/>
                <a:sym typeface="Shadows Into Light"/>
              </a:rPr>
              <a:t>Challenge #9--The Finish Line! Endurance Goals</a:t>
            </a:r>
            <a:endParaRPr>
              <a:latin typeface="Shadows Into Light"/>
              <a:ea typeface="Shadows Into Light"/>
              <a:cs typeface="Shadows Into Light"/>
              <a:sym typeface="Shadows Into Light"/>
            </a:endParaRPr>
          </a:p>
        </p:txBody>
      </p:sp>
      <p:sp>
        <p:nvSpPr>
          <p:cNvPr id="231" name="Google Shape;231;p32"/>
          <p:cNvSpPr txBox="1"/>
          <p:nvPr>
            <p:ph idx="1" type="body"/>
          </p:nvPr>
        </p:nvSpPr>
        <p:spPr>
          <a:xfrm>
            <a:off x="311700" y="1152475"/>
            <a:ext cx="4165200" cy="3990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latin typeface="Shadows Into Light"/>
                <a:ea typeface="Shadows Into Light"/>
                <a:cs typeface="Shadows Into Light"/>
                <a:sym typeface="Shadows Into Light"/>
              </a:rPr>
              <a:t>Iditarod Route--Skwentna to Deskha Landing--Mile 858</a:t>
            </a:r>
            <a:endParaRPr b="1">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No matter what place they come in, f</a:t>
            </a:r>
            <a:r>
              <a:rPr lang="en">
                <a:latin typeface="Shadows Into Light"/>
                <a:ea typeface="Shadows Into Light"/>
                <a:cs typeface="Shadows Into Light"/>
                <a:sym typeface="Shadows Into Light"/>
              </a:rPr>
              <a:t>inishing the Iditarod is a life goal for many dog mushers.</a:t>
            </a:r>
            <a:endParaRPr>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The race is a phenomenal test of physical endurance, wilderness survival skills, as well as dog care.</a:t>
            </a:r>
            <a:endParaRPr>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Do you have any large fitness goals that you would need to train for and devote a lot of time and discipline to succeed at?</a:t>
            </a:r>
            <a:endParaRPr>
              <a:latin typeface="Shadows Into Light"/>
              <a:ea typeface="Shadows Into Light"/>
              <a:cs typeface="Shadows Into Light"/>
              <a:sym typeface="Shadows Into Light"/>
            </a:endParaRPr>
          </a:p>
          <a:p>
            <a:pPr indent="0" lvl="0" marL="0" rtl="0" algn="l">
              <a:spcBef>
                <a:spcPts val="1200"/>
              </a:spcBef>
              <a:spcAft>
                <a:spcPts val="1200"/>
              </a:spcAft>
              <a:buNone/>
            </a:pPr>
            <a:r>
              <a:t/>
            </a:r>
            <a:endParaRPr/>
          </a:p>
        </p:txBody>
      </p:sp>
      <p:pic>
        <p:nvPicPr>
          <p:cNvPr id="232" name="Google Shape;232;p32"/>
          <p:cNvPicPr preferRelativeResize="0"/>
          <p:nvPr/>
        </p:nvPicPr>
        <p:blipFill>
          <a:blip r:embed="rId3">
            <a:alphaModFix/>
          </a:blip>
          <a:stretch>
            <a:fillRect/>
          </a:stretch>
        </p:blipFill>
        <p:spPr>
          <a:xfrm>
            <a:off x="7572900" y="216650"/>
            <a:ext cx="1041398" cy="689375"/>
          </a:xfrm>
          <a:prstGeom prst="rect">
            <a:avLst/>
          </a:prstGeom>
          <a:noFill/>
          <a:ln>
            <a:noFill/>
          </a:ln>
        </p:spPr>
      </p:pic>
      <p:pic>
        <p:nvPicPr>
          <p:cNvPr id="233" name="Google Shape;233;p32"/>
          <p:cNvPicPr preferRelativeResize="0"/>
          <p:nvPr/>
        </p:nvPicPr>
        <p:blipFill>
          <a:blip r:embed="rId4">
            <a:alphaModFix/>
          </a:blip>
          <a:stretch>
            <a:fillRect/>
          </a:stretch>
        </p:blipFill>
        <p:spPr>
          <a:xfrm>
            <a:off x="4629300" y="1170125"/>
            <a:ext cx="4362301" cy="3271726"/>
          </a:xfrm>
          <a:prstGeom prst="rect">
            <a:avLst/>
          </a:prstGeom>
          <a:noFill/>
          <a:ln>
            <a:noFill/>
          </a:ln>
        </p:spPr>
      </p:pic>
      <p:sp>
        <p:nvSpPr>
          <p:cNvPr id="234" name="Google Shape;234;p32"/>
          <p:cNvSpPr txBox="1"/>
          <p:nvPr/>
        </p:nvSpPr>
        <p:spPr>
          <a:xfrm>
            <a:off x="4697450" y="4516250"/>
            <a:ext cx="429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hadows Into Light"/>
                <a:ea typeface="Shadows Into Light"/>
                <a:cs typeface="Shadows Into Light"/>
                <a:sym typeface="Shadows Into Light"/>
              </a:rPr>
              <a:t>Guess who won the Iditarod the year this photo was taken? Hint: look at the 2nd flag from the right.. </a:t>
            </a:r>
            <a:r>
              <a:rPr lang="en" sz="1000">
                <a:solidFill>
                  <a:schemeClr val="dk1"/>
                </a:solidFill>
                <a:latin typeface="Shadows Into Light"/>
                <a:ea typeface="Shadows Into Light"/>
                <a:cs typeface="Shadows Into Light"/>
                <a:sym typeface="Shadows Into Light"/>
              </a:rPr>
              <a:t>Photo by Lisa Wiley</a:t>
            </a:r>
            <a:endParaRPr>
              <a:latin typeface="Shadows Into Light"/>
              <a:ea typeface="Shadows Into Light"/>
              <a:cs typeface="Shadows Into Light"/>
              <a:sym typeface="Shadows In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Shadows Into Light"/>
                <a:ea typeface="Shadows Into Light"/>
                <a:cs typeface="Shadows Into Light"/>
                <a:sym typeface="Shadows Into Light"/>
              </a:rPr>
              <a:t>Challenge #9--The Finish Line! Endurance Goals</a:t>
            </a:r>
            <a:endParaRPr>
              <a:latin typeface="Shadows Into Light"/>
              <a:ea typeface="Shadows Into Light"/>
              <a:cs typeface="Shadows Into Light"/>
              <a:sym typeface="Shadows Into Light"/>
            </a:endParaRPr>
          </a:p>
        </p:txBody>
      </p:sp>
      <p:sp>
        <p:nvSpPr>
          <p:cNvPr id="240" name="Google Shape;240;p33"/>
          <p:cNvSpPr txBox="1"/>
          <p:nvPr>
            <p:ph idx="1" type="body"/>
          </p:nvPr>
        </p:nvSpPr>
        <p:spPr>
          <a:xfrm>
            <a:off x="311700" y="1152475"/>
            <a:ext cx="4165200" cy="3576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073" u="sng">
                <a:latin typeface="Shadows Into Light"/>
                <a:ea typeface="Shadows Into Light"/>
                <a:cs typeface="Shadows Into Light"/>
                <a:sym typeface="Shadows Into Light"/>
              </a:rPr>
              <a:t>The Challenge</a:t>
            </a:r>
            <a:endParaRPr sz="7073" u="sng">
              <a:latin typeface="Shadows Into Light"/>
              <a:ea typeface="Shadows Into Light"/>
              <a:cs typeface="Shadows Into Light"/>
              <a:sym typeface="Shadows Into Light"/>
            </a:endParaRPr>
          </a:p>
          <a:p>
            <a:pPr indent="0" lvl="0" marL="0" rtl="0" algn="l">
              <a:spcBef>
                <a:spcPts val="1200"/>
              </a:spcBef>
              <a:spcAft>
                <a:spcPts val="0"/>
              </a:spcAft>
              <a:buNone/>
            </a:pPr>
            <a:r>
              <a:rPr lang="en" sz="7073">
                <a:latin typeface="Shadows Into Light"/>
                <a:ea typeface="Shadows Into Light"/>
                <a:cs typeface="Shadows Into Light"/>
                <a:sym typeface="Shadows Into Light"/>
              </a:rPr>
              <a:t>Pick a big fitness goal that you would like to complete at some point in your life and tell me about it.</a:t>
            </a:r>
            <a:endParaRPr sz="7073">
              <a:latin typeface="Shadows Into Light"/>
              <a:ea typeface="Shadows Into Light"/>
              <a:cs typeface="Shadows Into Light"/>
              <a:sym typeface="Shadows Into Light"/>
            </a:endParaRPr>
          </a:p>
          <a:p>
            <a:pPr indent="0" lvl="0" marL="0" rtl="0" algn="l">
              <a:spcBef>
                <a:spcPts val="1200"/>
              </a:spcBef>
              <a:spcAft>
                <a:spcPts val="0"/>
              </a:spcAft>
              <a:buNone/>
            </a:pPr>
            <a:r>
              <a:rPr lang="en" sz="7073">
                <a:latin typeface="Shadows Into Light"/>
                <a:ea typeface="Shadows Into Light"/>
                <a:cs typeface="Shadows Into Light"/>
                <a:sym typeface="Shadows Into Light"/>
              </a:rPr>
              <a:t>This will go into Challenge #9 Assignment.. </a:t>
            </a:r>
            <a:endParaRPr sz="7073">
              <a:latin typeface="Shadows Into Light"/>
              <a:ea typeface="Shadows Into Light"/>
              <a:cs typeface="Shadows Into Light"/>
              <a:sym typeface="Shadows Into Light"/>
            </a:endParaRPr>
          </a:p>
          <a:p>
            <a:pPr indent="0" lvl="0" marL="0" rtl="0" algn="l">
              <a:spcBef>
                <a:spcPts val="1200"/>
              </a:spcBef>
              <a:spcAft>
                <a:spcPts val="0"/>
              </a:spcAft>
              <a:buNone/>
            </a:pPr>
            <a:r>
              <a:rPr b="1" lang="en" sz="7073">
                <a:latin typeface="Shadows Into Light"/>
                <a:ea typeface="Shadows Into Light"/>
                <a:cs typeface="Shadows Into Light"/>
                <a:sym typeface="Shadows Into Light"/>
              </a:rPr>
              <a:t>“Dream big and dare to fail!” Explorer Colonel Norman Vaughan</a:t>
            </a:r>
            <a:endParaRPr b="1" sz="7073">
              <a:latin typeface="Shadows Into Light"/>
              <a:ea typeface="Shadows Into Light"/>
              <a:cs typeface="Shadows Into Light"/>
              <a:sym typeface="Shadows Into Light"/>
            </a:endParaRPr>
          </a:p>
          <a:p>
            <a:pPr indent="0" lvl="0" marL="0" rtl="0" algn="l">
              <a:spcBef>
                <a:spcPts val="1200"/>
              </a:spcBef>
              <a:spcAft>
                <a:spcPts val="0"/>
              </a:spcAft>
              <a:buNone/>
            </a:pPr>
            <a:r>
              <a:rPr lang="en" sz="7073">
                <a:latin typeface="Shadows Into Light"/>
                <a:ea typeface="Shadows Into Light"/>
                <a:cs typeface="Shadows Into Light"/>
                <a:sym typeface="Shadows Into Light"/>
              </a:rPr>
              <a:t>Create a short video or audio recording, telling me about your endurance goal. If possible, show yourself doing your sport in the video.</a:t>
            </a:r>
            <a:endParaRPr sz="7073">
              <a:latin typeface="Shadows Into Light"/>
              <a:ea typeface="Shadows Into Light"/>
              <a:cs typeface="Shadows Into Light"/>
              <a:sym typeface="Shadows Into Light"/>
            </a:endParaRPr>
          </a:p>
          <a:p>
            <a:pPr indent="0" lvl="0" marL="0" rtl="0" algn="l">
              <a:spcBef>
                <a:spcPts val="1200"/>
              </a:spcBef>
              <a:spcAft>
                <a:spcPts val="1200"/>
              </a:spcAft>
              <a:buNone/>
            </a:pPr>
            <a:r>
              <a:t/>
            </a:r>
            <a:endParaRPr/>
          </a:p>
        </p:txBody>
      </p:sp>
      <p:pic>
        <p:nvPicPr>
          <p:cNvPr id="241" name="Google Shape;241;p33"/>
          <p:cNvPicPr preferRelativeResize="0"/>
          <p:nvPr/>
        </p:nvPicPr>
        <p:blipFill>
          <a:blip r:embed="rId3">
            <a:alphaModFix/>
          </a:blip>
          <a:stretch>
            <a:fillRect/>
          </a:stretch>
        </p:blipFill>
        <p:spPr>
          <a:xfrm>
            <a:off x="7572900" y="216650"/>
            <a:ext cx="1041398" cy="689375"/>
          </a:xfrm>
          <a:prstGeom prst="rect">
            <a:avLst/>
          </a:prstGeom>
          <a:noFill/>
          <a:ln>
            <a:noFill/>
          </a:ln>
        </p:spPr>
      </p:pic>
      <p:pic>
        <p:nvPicPr>
          <p:cNvPr id="242" name="Google Shape;242;p33"/>
          <p:cNvPicPr preferRelativeResize="0"/>
          <p:nvPr/>
        </p:nvPicPr>
        <p:blipFill>
          <a:blip r:embed="rId4">
            <a:alphaModFix/>
          </a:blip>
          <a:stretch>
            <a:fillRect/>
          </a:stretch>
        </p:blipFill>
        <p:spPr>
          <a:xfrm>
            <a:off x="4572000" y="935888"/>
            <a:ext cx="4362301" cy="3271726"/>
          </a:xfrm>
          <a:prstGeom prst="rect">
            <a:avLst/>
          </a:prstGeom>
          <a:noFill/>
          <a:ln>
            <a:noFill/>
          </a:ln>
        </p:spPr>
      </p:pic>
      <p:sp>
        <p:nvSpPr>
          <p:cNvPr id="243" name="Google Shape;243;p33"/>
          <p:cNvSpPr txBox="1"/>
          <p:nvPr/>
        </p:nvSpPr>
        <p:spPr>
          <a:xfrm>
            <a:off x="4697450" y="4261250"/>
            <a:ext cx="4294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hadows Into Light"/>
                <a:ea typeface="Shadows Into Light"/>
                <a:cs typeface="Shadows Into Light"/>
                <a:sym typeface="Shadows Into Light"/>
              </a:rPr>
              <a:t>One of my endurance goals is to bike most of the roads in Alaska. I’m making good progress:) This is Denali National Park</a:t>
            </a:r>
            <a:endParaRPr>
              <a:latin typeface="Shadows Into Light"/>
              <a:ea typeface="Shadows Into Light"/>
              <a:cs typeface="Shadows Into Light"/>
              <a:sym typeface="Shadows Into Light"/>
            </a:endParaRPr>
          </a:p>
          <a:p>
            <a:pPr indent="0" lvl="0" marL="0" rtl="0" algn="l">
              <a:spcBef>
                <a:spcPts val="0"/>
              </a:spcBef>
              <a:spcAft>
                <a:spcPts val="0"/>
              </a:spcAft>
              <a:buNone/>
            </a:pPr>
            <a:r>
              <a:rPr lang="en" sz="1000">
                <a:solidFill>
                  <a:schemeClr val="dk1"/>
                </a:solidFill>
                <a:latin typeface="Shadows Into Light"/>
                <a:ea typeface="Shadows Into Light"/>
                <a:cs typeface="Shadows Into Light"/>
                <a:sym typeface="Shadows Into Light"/>
              </a:rPr>
              <a:t>Photo by Lisa Wiley</a:t>
            </a:r>
            <a:r>
              <a:rPr lang="en">
                <a:latin typeface="Shadows Into Light"/>
                <a:ea typeface="Shadows Into Light"/>
                <a:cs typeface="Shadows Into Light"/>
                <a:sym typeface="Shadows Into Light"/>
              </a:rPr>
              <a:t>.</a:t>
            </a:r>
            <a:endParaRPr>
              <a:latin typeface="Shadows Into Light"/>
              <a:ea typeface="Shadows Into Light"/>
              <a:cs typeface="Shadows Into Light"/>
              <a:sym typeface="Shadows Into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nvSpPr>
        <p:spPr>
          <a:xfrm>
            <a:off x="6398000" y="390300"/>
            <a:ext cx="7337400" cy="85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9" name="Google Shape;249;p34"/>
          <p:cNvSpPr txBox="1"/>
          <p:nvPr/>
        </p:nvSpPr>
        <p:spPr>
          <a:xfrm>
            <a:off x="152400" y="0"/>
            <a:ext cx="8489700" cy="5208900"/>
          </a:xfrm>
          <a:prstGeom prst="rect">
            <a:avLst/>
          </a:prstGeom>
          <a:solidFill>
            <a:srgbClr val="FFD966"/>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u="sng">
                <a:solidFill>
                  <a:schemeClr val="dk1"/>
                </a:solidFill>
                <a:latin typeface="Shadows Into Light"/>
                <a:ea typeface="Shadows Into Light"/>
                <a:cs typeface="Shadows Into Light"/>
                <a:sym typeface="Shadows Into Light"/>
              </a:rPr>
              <a:t>Iditarod Checklist</a:t>
            </a:r>
            <a:endParaRPr sz="1800" u="sng">
              <a:solidFill>
                <a:schemeClr val="dk1"/>
              </a:solidFill>
              <a:latin typeface="Shadows Into Light"/>
              <a:ea typeface="Shadows Into Light"/>
              <a:cs typeface="Shadows Into Light"/>
              <a:sym typeface="Shadows Into Light"/>
            </a:endParaRPr>
          </a:p>
          <a:p>
            <a:pPr indent="0" lvl="0" marL="0" rtl="0" algn="l">
              <a:lnSpc>
                <a:spcPct val="115000"/>
              </a:lnSpc>
              <a:spcBef>
                <a:spcPts val="0"/>
              </a:spcBef>
              <a:spcAft>
                <a:spcPts val="0"/>
              </a:spcAft>
              <a:buNone/>
            </a:pPr>
            <a:r>
              <a:rPr lang="en" sz="1800">
                <a:solidFill>
                  <a:schemeClr val="dk1"/>
                </a:solidFill>
                <a:latin typeface="Shadows Into Light"/>
                <a:ea typeface="Shadows Into Light"/>
                <a:cs typeface="Shadows Into Light"/>
                <a:sym typeface="Shadows Into Light"/>
              </a:rPr>
              <a:t>Musher’s Name (That’s you!)</a:t>
            </a:r>
            <a:r>
              <a:rPr lang="en" sz="1800">
                <a:solidFill>
                  <a:schemeClr val="dk1"/>
                </a:solidFill>
              </a:rPr>
              <a:t>__________________</a:t>
            </a:r>
            <a:endParaRPr sz="1800">
              <a:solidFill>
                <a:schemeClr val="dk1"/>
              </a:solidFill>
            </a:endParaRPr>
          </a:p>
          <a:p>
            <a:pPr indent="0" lvl="0" marL="0" rtl="0" algn="l">
              <a:spcBef>
                <a:spcPts val="0"/>
              </a:spcBef>
              <a:spcAft>
                <a:spcPts val="0"/>
              </a:spcAft>
              <a:buNone/>
            </a:pPr>
            <a:r>
              <a:rPr b="1" lang="en" sz="1100">
                <a:solidFill>
                  <a:schemeClr val="dk1"/>
                </a:solidFill>
                <a:latin typeface="Shadows Into Light"/>
                <a:ea typeface="Shadows Into Light"/>
                <a:cs typeface="Shadows Into Light"/>
                <a:sym typeface="Shadows Into Light"/>
              </a:rPr>
              <a:t>Put a check next to the challenge when you complete it. </a:t>
            </a:r>
            <a:endParaRPr b="1" sz="1100">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rPr b="1" lang="en" sz="1100">
                <a:solidFill>
                  <a:schemeClr val="dk1"/>
                </a:solidFill>
                <a:latin typeface="Shadows Into Light"/>
                <a:ea typeface="Shadows Into Light"/>
                <a:cs typeface="Shadows Into Light"/>
                <a:sym typeface="Shadows Into Light"/>
              </a:rPr>
              <a:t>The full checklist will be due on March 19th at the end of the Iditarod unit. Challenge #1 and #6 are due by March 4th.</a:t>
            </a:r>
            <a:endParaRPr b="1" sz="1100">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rPr b="1" lang="en" sz="1100">
                <a:solidFill>
                  <a:schemeClr val="dk1"/>
                </a:solidFill>
                <a:latin typeface="Shadows Into Light"/>
                <a:ea typeface="Shadows Into Light"/>
                <a:cs typeface="Shadows Into Light"/>
                <a:sym typeface="Shadows Into Light"/>
              </a:rPr>
              <a:t>See the Iditarod PE Challenge Google Slides for more details on each challenge..</a:t>
            </a:r>
            <a:endParaRPr b="1" sz="1100">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rPr lang="en">
                <a:solidFill>
                  <a:schemeClr val="dk1"/>
                </a:solidFill>
                <a:latin typeface="Shadows Into Light"/>
                <a:ea typeface="Shadows Into Light"/>
                <a:cs typeface="Shadows Into Light"/>
                <a:sym typeface="Shadows Into Light"/>
              </a:rPr>
              <a:t>Challenge #1 </a:t>
            </a:r>
            <a:r>
              <a:rPr lang="en">
                <a:solidFill>
                  <a:schemeClr val="dk1"/>
                </a:solidFill>
              </a:rPr>
              <a:t>_______</a:t>
            </a:r>
            <a:r>
              <a:rPr lang="en">
                <a:solidFill>
                  <a:schemeClr val="dk1"/>
                </a:solidFill>
                <a:latin typeface="Shadows Into Light"/>
                <a:ea typeface="Shadows Into Light"/>
                <a:cs typeface="Shadows Into Light"/>
                <a:sym typeface="Shadows Into Light"/>
              </a:rPr>
              <a:t>Walk on a Trail (Submit a photo for this challenge) This assignment is due by March 4th. </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rPr lang="en">
                <a:solidFill>
                  <a:schemeClr val="dk1"/>
                </a:solidFill>
                <a:latin typeface="Shadows Into Light"/>
                <a:ea typeface="Shadows Into Light"/>
                <a:cs typeface="Shadows Into Light"/>
                <a:sym typeface="Shadows Into Light"/>
              </a:rPr>
              <a:t>Challenge #2</a:t>
            </a:r>
            <a:r>
              <a:rPr lang="en">
                <a:solidFill>
                  <a:schemeClr val="dk1"/>
                </a:solidFill>
              </a:rPr>
              <a:t>_______ </a:t>
            </a:r>
            <a:r>
              <a:rPr lang="en">
                <a:solidFill>
                  <a:schemeClr val="dk1"/>
                </a:solidFill>
                <a:latin typeface="Shadows Into Light"/>
                <a:ea typeface="Shadows Into Light"/>
                <a:cs typeface="Shadows Into Light"/>
                <a:sym typeface="Shadows Into Light"/>
              </a:rPr>
              <a:t>Climbing (Climb for at least twenty minutes)</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rPr lang="en">
                <a:solidFill>
                  <a:schemeClr val="dk1"/>
                </a:solidFill>
                <a:latin typeface="Shadows Into Light"/>
                <a:ea typeface="Shadows Into Light"/>
                <a:cs typeface="Shadows Into Light"/>
                <a:sym typeface="Shadows Into Light"/>
              </a:rPr>
              <a:t>Challenge #3</a:t>
            </a:r>
            <a:r>
              <a:rPr lang="en">
                <a:solidFill>
                  <a:schemeClr val="dk1"/>
                </a:solidFill>
              </a:rPr>
              <a:t>_______ </a:t>
            </a:r>
            <a:r>
              <a:rPr lang="en">
                <a:solidFill>
                  <a:schemeClr val="dk1"/>
                </a:solidFill>
                <a:latin typeface="Shadows Into Light"/>
                <a:ea typeface="Shadows Into Light"/>
                <a:cs typeface="Shadows Into Light"/>
                <a:sym typeface="Shadows Into Light"/>
              </a:rPr>
              <a:t>Sledding/skiing/Tubing (Ski, sled or tube for at least 20 minutes)</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rPr lang="en">
                <a:solidFill>
                  <a:schemeClr val="dk1"/>
                </a:solidFill>
                <a:latin typeface="Shadows Into Light"/>
                <a:ea typeface="Shadows Into Light"/>
                <a:cs typeface="Shadows Into Light"/>
                <a:sym typeface="Shadows Into Light"/>
              </a:rPr>
              <a:t>Challenge #4</a:t>
            </a:r>
            <a:r>
              <a:rPr lang="en">
                <a:solidFill>
                  <a:schemeClr val="dk1"/>
                </a:solidFill>
              </a:rPr>
              <a:t>_______ </a:t>
            </a:r>
            <a:r>
              <a:rPr lang="en">
                <a:solidFill>
                  <a:schemeClr val="dk1"/>
                </a:solidFill>
                <a:latin typeface="Shadows Into Light"/>
                <a:ea typeface="Shadows Into Light"/>
                <a:cs typeface="Shadows Into Light"/>
                <a:sym typeface="Shadows Into Light"/>
              </a:rPr>
              <a:t>Rest, Hydrate, Self Care (Answer the questions and rest)</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rPr lang="en">
                <a:solidFill>
                  <a:schemeClr val="dk1"/>
                </a:solidFill>
                <a:latin typeface="Shadows Into Light"/>
                <a:ea typeface="Shadows Into Light"/>
                <a:cs typeface="Shadows Into Light"/>
                <a:sym typeface="Shadows Into Light"/>
              </a:rPr>
              <a:t>Challenge #5</a:t>
            </a:r>
            <a:r>
              <a:rPr lang="en">
                <a:solidFill>
                  <a:schemeClr val="dk1"/>
                </a:solidFill>
              </a:rPr>
              <a:t>_______ </a:t>
            </a:r>
            <a:r>
              <a:rPr lang="en">
                <a:solidFill>
                  <a:schemeClr val="dk1"/>
                </a:solidFill>
                <a:latin typeface="Shadows Into Light"/>
                <a:ea typeface="Shadows Into Light"/>
                <a:cs typeface="Shadows Into Light"/>
                <a:sym typeface="Shadows Into Light"/>
              </a:rPr>
              <a:t>Squats (Do 3 sets of 10 squats minimum)</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rPr lang="en">
                <a:solidFill>
                  <a:schemeClr val="dk1"/>
                </a:solidFill>
                <a:latin typeface="Shadows Into Light"/>
                <a:ea typeface="Shadows Into Light"/>
                <a:cs typeface="Shadows Into Light"/>
                <a:sym typeface="Shadows Into Light"/>
              </a:rPr>
              <a:t>Challenge #6</a:t>
            </a:r>
            <a:r>
              <a:rPr lang="en">
                <a:solidFill>
                  <a:schemeClr val="dk1"/>
                </a:solidFill>
              </a:rPr>
              <a:t>_______ </a:t>
            </a:r>
            <a:r>
              <a:rPr lang="en">
                <a:solidFill>
                  <a:schemeClr val="dk1"/>
                </a:solidFill>
                <a:latin typeface="Shadows Into Light"/>
                <a:ea typeface="Shadows Into Light"/>
                <a:cs typeface="Shadows Into Light"/>
                <a:sym typeface="Shadows Into Light"/>
              </a:rPr>
              <a:t>Jumping Jacks Wearing Outdoor Gear (Do 20 jumping jacks wearing all your warm gear). Turn in a photo! </a:t>
            </a:r>
            <a:r>
              <a:rPr lang="en">
                <a:solidFill>
                  <a:schemeClr val="dk1"/>
                </a:solidFill>
                <a:latin typeface="Shadows Into Light"/>
                <a:ea typeface="Shadows Into Light"/>
                <a:cs typeface="Shadows Into Light"/>
                <a:sym typeface="Shadows Into Light"/>
              </a:rPr>
              <a:t>This assignment is due by March 4th.</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rPr lang="en">
                <a:solidFill>
                  <a:schemeClr val="dk1"/>
                </a:solidFill>
                <a:latin typeface="Shadows Into Light"/>
                <a:ea typeface="Shadows Into Light"/>
                <a:cs typeface="Shadows Into Light"/>
                <a:sym typeface="Shadows Into Light"/>
              </a:rPr>
              <a:t>Challenge #7</a:t>
            </a:r>
            <a:r>
              <a:rPr lang="en">
                <a:solidFill>
                  <a:schemeClr val="dk1"/>
                </a:solidFill>
              </a:rPr>
              <a:t>_______ </a:t>
            </a:r>
            <a:r>
              <a:rPr lang="en">
                <a:solidFill>
                  <a:schemeClr val="dk1"/>
                </a:solidFill>
                <a:latin typeface="Shadows Into Light"/>
                <a:ea typeface="Shadows Into Light"/>
                <a:cs typeface="Shadows Into Light"/>
                <a:sym typeface="Shadows Into Light"/>
              </a:rPr>
              <a:t>Loose Dog Running Challenge (Run for at least 20 minutes. Can be in intervals).</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rPr lang="en">
                <a:solidFill>
                  <a:schemeClr val="dk1"/>
                </a:solidFill>
                <a:latin typeface="Shadows Into Light"/>
                <a:ea typeface="Shadows Into Light"/>
                <a:cs typeface="Shadows Into Light"/>
                <a:sym typeface="Shadows Into Light"/>
              </a:rPr>
              <a:t>Challenge #8</a:t>
            </a:r>
            <a:r>
              <a:rPr lang="en">
                <a:solidFill>
                  <a:schemeClr val="dk1"/>
                </a:solidFill>
              </a:rPr>
              <a:t>_______ </a:t>
            </a:r>
            <a:r>
              <a:rPr lang="en">
                <a:solidFill>
                  <a:schemeClr val="dk1"/>
                </a:solidFill>
                <a:latin typeface="Shadows Into Light"/>
                <a:ea typeface="Shadows Into Light"/>
                <a:cs typeface="Shadows Into Light"/>
                <a:sym typeface="Shadows Into Light"/>
              </a:rPr>
              <a:t>Core Workout (Do 3 sets of 10 crunches minimum)</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t/>
            </a:r>
            <a:endParaRPr>
              <a:solidFill>
                <a:schemeClr val="dk1"/>
              </a:solidFill>
              <a:latin typeface="Shadows Into Light"/>
              <a:ea typeface="Shadows Into Light"/>
              <a:cs typeface="Shadows Into Light"/>
              <a:sym typeface="Shadows Into Light"/>
            </a:endParaRPr>
          </a:p>
          <a:p>
            <a:pPr indent="0" lvl="0" marL="0" rtl="0" algn="l">
              <a:spcBef>
                <a:spcPts val="0"/>
              </a:spcBef>
              <a:spcAft>
                <a:spcPts val="0"/>
              </a:spcAft>
              <a:buNone/>
            </a:pPr>
            <a:r>
              <a:rPr lang="en">
                <a:solidFill>
                  <a:schemeClr val="dk1"/>
                </a:solidFill>
                <a:latin typeface="Shadows Into Light"/>
                <a:ea typeface="Shadows Into Light"/>
                <a:cs typeface="Shadows Into Light"/>
                <a:sym typeface="Shadows Into Light"/>
              </a:rPr>
              <a:t>Challenge #9</a:t>
            </a:r>
            <a:r>
              <a:rPr lang="en">
                <a:solidFill>
                  <a:schemeClr val="dk1"/>
                </a:solidFill>
              </a:rPr>
              <a:t>_______ </a:t>
            </a:r>
            <a:r>
              <a:rPr lang="en">
                <a:solidFill>
                  <a:schemeClr val="dk1"/>
                </a:solidFill>
                <a:latin typeface="Shadows Into Light"/>
                <a:ea typeface="Shadows Into Light"/>
                <a:cs typeface="Shadows Into Light"/>
                <a:sym typeface="Shadows Into Light"/>
              </a:rPr>
              <a:t>Endurance Goals (Record a short audio or video, telling me about an endurance goal you have. Include a demonstration of the sport if possible). This assignment is due by March 19th with the complete checklist.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Shadows Into Light"/>
                <a:ea typeface="Shadows Into Light"/>
                <a:cs typeface="Shadows Into Light"/>
                <a:sym typeface="Shadows Into Light"/>
              </a:rPr>
              <a:t>Thank you for your efforts during the Iditarod Challenge!</a:t>
            </a:r>
            <a:endParaRPr>
              <a:latin typeface="Shadows Into Light"/>
              <a:ea typeface="Shadows Into Light"/>
              <a:cs typeface="Shadows Into Light"/>
              <a:sym typeface="Shadows Into Light"/>
            </a:endParaRPr>
          </a:p>
        </p:txBody>
      </p:sp>
      <p:pic>
        <p:nvPicPr>
          <p:cNvPr id="255" name="Google Shape;255;p35"/>
          <p:cNvPicPr preferRelativeResize="0"/>
          <p:nvPr/>
        </p:nvPicPr>
        <p:blipFill>
          <a:blip r:embed="rId3">
            <a:alphaModFix/>
          </a:blip>
          <a:stretch>
            <a:fillRect/>
          </a:stretch>
        </p:blipFill>
        <p:spPr>
          <a:xfrm>
            <a:off x="2665300" y="1017725"/>
            <a:ext cx="3044450" cy="3824523"/>
          </a:xfrm>
          <a:prstGeom prst="rect">
            <a:avLst/>
          </a:prstGeom>
          <a:noFill/>
          <a:ln>
            <a:noFill/>
          </a:ln>
        </p:spPr>
      </p:pic>
      <p:sp>
        <p:nvSpPr>
          <p:cNvPr id="256" name="Google Shape;256;p35"/>
          <p:cNvSpPr txBox="1"/>
          <p:nvPr/>
        </p:nvSpPr>
        <p:spPr>
          <a:xfrm>
            <a:off x="2665300" y="4842250"/>
            <a:ext cx="3044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Shadows Into Light"/>
                <a:ea typeface="Shadows Into Light"/>
                <a:cs typeface="Shadows Into Light"/>
                <a:sym typeface="Shadows Into Light"/>
              </a:rPr>
              <a:t>Iditarod champion Joar Leifseth Ulsom </a:t>
            </a:r>
            <a:r>
              <a:rPr lang="en" sz="1000">
                <a:solidFill>
                  <a:schemeClr val="dk1"/>
                </a:solidFill>
                <a:latin typeface="Shadows Into Light"/>
                <a:ea typeface="Shadows Into Light"/>
                <a:cs typeface="Shadows Into Light"/>
                <a:sym typeface="Shadows Into Light"/>
              </a:rPr>
              <a:t>Photo by Lisa Wiley</a:t>
            </a:r>
            <a:endParaRPr/>
          </a:p>
        </p:txBody>
      </p:sp>
      <p:pic>
        <p:nvPicPr>
          <p:cNvPr id="257" name="Google Shape;257;p35"/>
          <p:cNvPicPr preferRelativeResize="0"/>
          <p:nvPr/>
        </p:nvPicPr>
        <p:blipFill>
          <a:blip r:embed="rId4">
            <a:alphaModFix/>
          </a:blip>
          <a:stretch>
            <a:fillRect/>
          </a:stretch>
        </p:blipFill>
        <p:spPr>
          <a:xfrm>
            <a:off x="6065650" y="1079025"/>
            <a:ext cx="1041398" cy="689375"/>
          </a:xfrm>
          <a:prstGeom prst="rect">
            <a:avLst/>
          </a:prstGeom>
          <a:noFill/>
          <a:ln>
            <a:noFill/>
          </a:ln>
        </p:spPr>
      </p:pic>
      <p:pic>
        <p:nvPicPr>
          <p:cNvPr id="258" name="Google Shape;258;p35"/>
          <p:cNvPicPr preferRelativeResize="0"/>
          <p:nvPr/>
        </p:nvPicPr>
        <p:blipFill>
          <a:blip r:embed="rId4">
            <a:alphaModFix/>
          </a:blip>
          <a:stretch>
            <a:fillRect/>
          </a:stretch>
        </p:blipFill>
        <p:spPr>
          <a:xfrm>
            <a:off x="6065650" y="2562600"/>
            <a:ext cx="1041398" cy="689375"/>
          </a:xfrm>
          <a:prstGeom prst="rect">
            <a:avLst/>
          </a:prstGeom>
          <a:noFill/>
          <a:ln>
            <a:noFill/>
          </a:ln>
        </p:spPr>
      </p:pic>
      <p:pic>
        <p:nvPicPr>
          <p:cNvPr id="259" name="Google Shape;259;p35"/>
          <p:cNvPicPr preferRelativeResize="0"/>
          <p:nvPr/>
        </p:nvPicPr>
        <p:blipFill>
          <a:blip r:embed="rId4">
            <a:alphaModFix/>
          </a:blip>
          <a:stretch>
            <a:fillRect/>
          </a:stretch>
        </p:blipFill>
        <p:spPr>
          <a:xfrm>
            <a:off x="6134425" y="4046175"/>
            <a:ext cx="1041398" cy="689375"/>
          </a:xfrm>
          <a:prstGeom prst="rect">
            <a:avLst/>
          </a:prstGeom>
          <a:noFill/>
          <a:ln>
            <a:noFill/>
          </a:ln>
        </p:spPr>
      </p:pic>
      <p:pic>
        <p:nvPicPr>
          <p:cNvPr id="260" name="Google Shape;260;p35"/>
          <p:cNvPicPr preferRelativeResize="0"/>
          <p:nvPr/>
        </p:nvPicPr>
        <p:blipFill>
          <a:blip r:embed="rId4">
            <a:alphaModFix/>
          </a:blip>
          <a:stretch>
            <a:fillRect/>
          </a:stretch>
        </p:blipFill>
        <p:spPr>
          <a:xfrm>
            <a:off x="1268000" y="1204475"/>
            <a:ext cx="1041398" cy="689375"/>
          </a:xfrm>
          <a:prstGeom prst="rect">
            <a:avLst/>
          </a:prstGeom>
          <a:noFill/>
          <a:ln>
            <a:noFill/>
          </a:ln>
        </p:spPr>
      </p:pic>
      <p:pic>
        <p:nvPicPr>
          <p:cNvPr id="261" name="Google Shape;261;p35"/>
          <p:cNvPicPr preferRelativeResize="0"/>
          <p:nvPr/>
        </p:nvPicPr>
        <p:blipFill>
          <a:blip r:embed="rId4">
            <a:alphaModFix/>
          </a:blip>
          <a:stretch>
            <a:fillRect/>
          </a:stretch>
        </p:blipFill>
        <p:spPr>
          <a:xfrm>
            <a:off x="1268000" y="2562600"/>
            <a:ext cx="1041398" cy="689375"/>
          </a:xfrm>
          <a:prstGeom prst="rect">
            <a:avLst/>
          </a:prstGeom>
          <a:noFill/>
          <a:ln>
            <a:noFill/>
          </a:ln>
        </p:spPr>
      </p:pic>
      <p:pic>
        <p:nvPicPr>
          <p:cNvPr id="262" name="Google Shape;262;p35"/>
          <p:cNvPicPr preferRelativeResize="0"/>
          <p:nvPr/>
        </p:nvPicPr>
        <p:blipFill>
          <a:blip r:embed="rId4">
            <a:alphaModFix/>
          </a:blip>
          <a:stretch>
            <a:fillRect/>
          </a:stretch>
        </p:blipFill>
        <p:spPr>
          <a:xfrm>
            <a:off x="1335675" y="4046175"/>
            <a:ext cx="1041398" cy="689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Shadows Into Light"/>
                <a:ea typeface="Shadows Into Light"/>
                <a:cs typeface="Shadows Into Light"/>
                <a:sym typeface="Shadows Into Light"/>
              </a:rPr>
              <a:t>It’s Iditarod Season!</a:t>
            </a:r>
            <a:endParaRPr>
              <a:latin typeface="Shadows Into Light"/>
              <a:ea typeface="Shadows Into Light"/>
              <a:cs typeface="Shadows Into Light"/>
              <a:sym typeface="Shadows Into Light"/>
            </a:endParaRPr>
          </a:p>
        </p:txBody>
      </p:sp>
      <p:sp>
        <p:nvSpPr>
          <p:cNvPr id="80" name="Google Shape;80;p15"/>
          <p:cNvSpPr txBox="1"/>
          <p:nvPr>
            <p:ph idx="1" type="body"/>
          </p:nvPr>
        </p:nvSpPr>
        <p:spPr>
          <a:xfrm>
            <a:off x="311700" y="1152475"/>
            <a:ext cx="5805900" cy="34164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latin typeface="Shadows Into Light"/>
                <a:ea typeface="Shadows Into Light"/>
                <a:cs typeface="Shadows Into Light"/>
                <a:sym typeface="Shadows Into Light"/>
              </a:rPr>
              <a:t>Every year on the first Saturday in March, the most famous and difficult sled dog race in Alaska begins.</a:t>
            </a:r>
            <a:endParaRPr>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We are going to use this year’s race to get inspired, to learn about the history and route of the race, and to work on our fitness.</a:t>
            </a:r>
            <a:endParaRPr>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We will have several challenges to complete during this unit, which starts in late February and ends on March 19th. </a:t>
            </a:r>
            <a:endParaRPr>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Let the enthusiasm of the sled dogs inspire you to complete all of the Iditarod Challenges and turn in the Checklist when done for PE credit!</a:t>
            </a:r>
            <a:endParaRPr>
              <a:latin typeface="Shadows Into Light"/>
              <a:ea typeface="Shadows Into Light"/>
              <a:cs typeface="Shadows Into Light"/>
              <a:sym typeface="Shadows Into Light"/>
            </a:endParaRPr>
          </a:p>
          <a:p>
            <a:pPr indent="0" lvl="0" marL="0" rtl="0" algn="l">
              <a:spcBef>
                <a:spcPts val="1200"/>
              </a:spcBef>
              <a:spcAft>
                <a:spcPts val="1200"/>
              </a:spcAft>
              <a:buNone/>
            </a:pPr>
            <a:r>
              <a:t/>
            </a:r>
            <a:endParaRPr>
              <a:latin typeface="Shadows Into Light"/>
              <a:ea typeface="Shadows Into Light"/>
              <a:cs typeface="Shadows Into Light"/>
              <a:sym typeface="Shadows Into Light"/>
            </a:endParaRPr>
          </a:p>
        </p:txBody>
      </p:sp>
      <p:pic>
        <p:nvPicPr>
          <p:cNvPr id="81" name="Google Shape;81;p15"/>
          <p:cNvPicPr preferRelativeResize="0"/>
          <p:nvPr/>
        </p:nvPicPr>
        <p:blipFill>
          <a:blip r:embed="rId3">
            <a:alphaModFix/>
          </a:blip>
          <a:stretch>
            <a:fillRect/>
          </a:stretch>
        </p:blipFill>
        <p:spPr>
          <a:xfrm>
            <a:off x="7098975" y="386687"/>
            <a:ext cx="1041398" cy="689375"/>
          </a:xfrm>
          <a:prstGeom prst="rect">
            <a:avLst/>
          </a:prstGeom>
          <a:noFill/>
          <a:ln>
            <a:noFill/>
          </a:ln>
        </p:spPr>
      </p:pic>
      <p:pic>
        <p:nvPicPr>
          <p:cNvPr id="82" name="Google Shape;82;p15"/>
          <p:cNvPicPr preferRelativeResize="0"/>
          <p:nvPr/>
        </p:nvPicPr>
        <p:blipFill>
          <a:blip r:embed="rId4">
            <a:alphaModFix/>
          </a:blip>
          <a:stretch>
            <a:fillRect/>
          </a:stretch>
        </p:blipFill>
        <p:spPr>
          <a:xfrm>
            <a:off x="6327907" y="1138301"/>
            <a:ext cx="2583540" cy="3444752"/>
          </a:xfrm>
          <a:prstGeom prst="rect">
            <a:avLst/>
          </a:prstGeom>
          <a:noFill/>
          <a:ln>
            <a:noFill/>
          </a:ln>
        </p:spPr>
      </p:pic>
      <p:sp>
        <p:nvSpPr>
          <p:cNvPr id="83" name="Google Shape;83;p15"/>
          <p:cNvSpPr txBox="1"/>
          <p:nvPr/>
        </p:nvSpPr>
        <p:spPr>
          <a:xfrm>
            <a:off x="6348200" y="4672100"/>
            <a:ext cx="2388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Shadows Into Light"/>
                <a:ea typeface="Shadows Into Light"/>
                <a:cs typeface="Shadows Into Light"/>
                <a:sym typeface="Shadows Into Light"/>
              </a:rPr>
              <a:t>Photo by Lisa Wiley, Fairbanks, AK</a:t>
            </a:r>
            <a:endParaRPr sz="1000">
              <a:latin typeface="Shadows Into Light"/>
              <a:ea typeface="Shadows Into Light"/>
              <a:cs typeface="Shadows Into Light"/>
              <a:sym typeface="Shadows In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Shadows Into Light"/>
                <a:ea typeface="Shadows Into Light"/>
                <a:cs typeface="Shadows Into Light"/>
                <a:sym typeface="Shadows Into Light"/>
              </a:rPr>
              <a:t>Challenge #1: Walk on a trail</a:t>
            </a:r>
            <a:endParaRPr>
              <a:latin typeface="Shadows Into Light"/>
              <a:ea typeface="Shadows Into Light"/>
              <a:cs typeface="Shadows Into Light"/>
              <a:sym typeface="Shadows Into Light"/>
            </a:endParaRPr>
          </a:p>
        </p:txBody>
      </p:sp>
      <p:sp>
        <p:nvSpPr>
          <p:cNvPr id="89" name="Google Shape;89;p16"/>
          <p:cNvSpPr txBox="1"/>
          <p:nvPr>
            <p:ph idx="1" type="body"/>
          </p:nvPr>
        </p:nvSpPr>
        <p:spPr>
          <a:xfrm>
            <a:off x="311700" y="1152475"/>
            <a:ext cx="6592500" cy="3879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5500">
                <a:latin typeface="Shadows Into Light"/>
                <a:ea typeface="Shadows Into Light"/>
                <a:cs typeface="Shadows Into Light"/>
                <a:sym typeface="Shadows Into Light"/>
              </a:rPr>
              <a:t>I</a:t>
            </a:r>
            <a:r>
              <a:rPr b="1" lang="en" sz="7200">
                <a:latin typeface="Shadows Into Light"/>
                <a:ea typeface="Shadows Into Light"/>
                <a:cs typeface="Shadows Into Light"/>
                <a:sym typeface="Shadows Into Light"/>
              </a:rPr>
              <a:t>ditarod Route: Deshka to Skwentna mile 83. Start of the race!</a:t>
            </a:r>
            <a:endParaRPr sz="7200">
              <a:latin typeface="Shadows Into Light"/>
              <a:ea typeface="Shadows Into Light"/>
              <a:cs typeface="Shadows Into Light"/>
              <a:sym typeface="Shadows Into Light"/>
            </a:endParaRPr>
          </a:p>
          <a:p>
            <a:pPr indent="0" lvl="0" marL="0" rtl="0" algn="l">
              <a:spcBef>
                <a:spcPts val="1200"/>
              </a:spcBef>
              <a:spcAft>
                <a:spcPts val="0"/>
              </a:spcAft>
              <a:buNone/>
            </a:pPr>
            <a:r>
              <a:rPr lang="en" sz="7200">
                <a:latin typeface="Shadows Into Light"/>
                <a:ea typeface="Shadows Into Light"/>
                <a:cs typeface="Shadows Into Light"/>
                <a:sym typeface="Shadows Into Light"/>
              </a:rPr>
              <a:t>The National Historic Iditarod Trail was created by Joe Redington, Sr., in part to preserve the traditional gold route from Seward to Nome. He also created the race to preserve the sport of dog mushing. Here you can learn about the history of the amazing, historic trail: </a:t>
            </a:r>
            <a:r>
              <a:rPr lang="en" sz="7200" u="sng">
                <a:solidFill>
                  <a:schemeClr val="hlink"/>
                </a:solidFill>
                <a:latin typeface="Shadows Into Light"/>
                <a:ea typeface="Shadows Into Light"/>
                <a:cs typeface="Shadows Into Light"/>
                <a:sym typeface="Shadows Into Light"/>
                <a:hlinkClick r:id="rId3"/>
              </a:rPr>
              <a:t>https://www.blm.gov/programs/national-conservation-lands/national-scenic-and-historic-trails/iditarod</a:t>
            </a:r>
            <a:endParaRPr sz="7200">
              <a:latin typeface="Shadows Into Light"/>
              <a:ea typeface="Shadows Into Light"/>
              <a:cs typeface="Shadows Into Light"/>
              <a:sym typeface="Shadows Into Light"/>
            </a:endParaRPr>
          </a:p>
          <a:p>
            <a:pPr indent="0" lvl="0" marL="0" rtl="0" algn="l">
              <a:spcBef>
                <a:spcPts val="1200"/>
              </a:spcBef>
              <a:spcAft>
                <a:spcPts val="0"/>
              </a:spcAft>
              <a:buNone/>
            </a:pPr>
            <a:r>
              <a:rPr lang="en" sz="7200">
                <a:latin typeface="Shadows Into Light"/>
                <a:ea typeface="Shadows Into Light"/>
                <a:cs typeface="Shadows Into Light"/>
                <a:sym typeface="Shadows Into Light"/>
              </a:rPr>
              <a:t>Please check out this interactive map of the traditional trail so you can see how long it is, as well as how the trail is mostly forged in deep wilderness.</a:t>
            </a:r>
            <a:endParaRPr sz="7200">
              <a:latin typeface="Shadows Into Light"/>
              <a:ea typeface="Shadows Into Light"/>
              <a:cs typeface="Shadows Into Light"/>
              <a:sym typeface="Shadows Into Light"/>
            </a:endParaRPr>
          </a:p>
          <a:p>
            <a:pPr indent="0" lvl="0" marL="0" rtl="0" algn="l">
              <a:spcBef>
                <a:spcPts val="1200"/>
              </a:spcBef>
              <a:spcAft>
                <a:spcPts val="0"/>
              </a:spcAft>
              <a:buNone/>
            </a:pPr>
            <a:r>
              <a:rPr lang="en" sz="7200" u="sng">
                <a:solidFill>
                  <a:schemeClr val="hlink"/>
                </a:solidFill>
                <a:latin typeface="Shadows Into Light"/>
                <a:ea typeface="Shadows Into Light"/>
                <a:cs typeface="Shadows Into Light"/>
                <a:sym typeface="Shadows Into Light"/>
                <a:hlinkClick r:id="rId4"/>
              </a:rPr>
              <a:t>https://blm-egis.maps.arcgis.com/apps/webappviewer/index.html?id=12fef9ac3f80453dae25d171246c327d</a:t>
            </a:r>
            <a:endParaRPr sz="7200">
              <a:latin typeface="Shadows Into Light"/>
              <a:ea typeface="Shadows Into Light"/>
              <a:cs typeface="Shadows Into Light"/>
              <a:sym typeface="Shadows Into Light"/>
            </a:endParaRPr>
          </a:p>
          <a:p>
            <a:pPr indent="0" lvl="0" marL="0" rtl="0" algn="l">
              <a:spcBef>
                <a:spcPts val="1200"/>
              </a:spcBef>
              <a:spcAft>
                <a:spcPts val="0"/>
              </a:spcAft>
              <a:buNone/>
            </a:pPr>
            <a:r>
              <a:t/>
            </a:r>
            <a:endParaRPr sz="7200">
              <a:latin typeface="Shadows Into Light"/>
              <a:ea typeface="Shadows Into Light"/>
              <a:cs typeface="Shadows Into Light"/>
              <a:sym typeface="Shadows Into Light"/>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0" name="Google Shape;90;p16"/>
          <p:cNvPicPr preferRelativeResize="0"/>
          <p:nvPr/>
        </p:nvPicPr>
        <p:blipFill>
          <a:blip r:embed="rId5">
            <a:alphaModFix/>
          </a:blip>
          <a:stretch>
            <a:fillRect/>
          </a:stretch>
        </p:blipFill>
        <p:spPr>
          <a:xfrm>
            <a:off x="7098975" y="386687"/>
            <a:ext cx="1041398" cy="689375"/>
          </a:xfrm>
          <a:prstGeom prst="rect">
            <a:avLst/>
          </a:prstGeom>
          <a:noFill/>
          <a:ln>
            <a:noFill/>
          </a:ln>
        </p:spPr>
      </p:pic>
      <p:pic>
        <p:nvPicPr>
          <p:cNvPr id="91" name="Google Shape;91;p16"/>
          <p:cNvPicPr preferRelativeResize="0"/>
          <p:nvPr/>
        </p:nvPicPr>
        <p:blipFill>
          <a:blip r:embed="rId6">
            <a:alphaModFix/>
          </a:blip>
          <a:stretch>
            <a:fillRect/>
          </a:stretch>
        </p:blipFill>
        <p:spPr>
          <a:xfrm>
            <a:off x="6904200" y="1228449"/>
            <a:ext cx="2087399" cy="2783199"/>
          </a:xfrm>
          <a:prstGeom prst="rect">
            <a:avLst/>
          </a:prstGeom>
          <a:noFill/>
          <a:ln>
            <a:noFill/>
          </a:ln>
        </p:spPr>
      </p:pic>
      <p:sp>
        <p:nvSpPr>
          <p:cNvPr id="92" name="Google Shape;92;p16"/>
          <p:cNvSpPr txBox="1"/>
          <p:nvPr/>
        </p:nvSpPr>
        <p:spPr>
          <a:xfrm>
            <a:off x="6934825" y="4095950"/>
            <a:ext cx="2056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Shadows Into Light"/>
                <a:ea typeface="Shadows Into Light"/>
                <a:cs typeface="Shadows Into Light"/>
                <a:sym typeface="Shadows Into Light"/>
              </a:rPr>
              <a:t>Photo by Lisa Wiley, Anchorage, AK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nvSpPr>
        <p:spPr>
          <a:xfrm>
            <a:off x="460000" y="1194700"/>
            <a:ext cx="5533800" cy="300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u="sng">
                <a:solidFill>
                  <a:schemeClr val="dk2"/>
                </a:solidFill>
                <a:latin typeface="Shadows Into Light"/>
                <a:ea typeface="Shadows Into Light"/>
                <a:cs typeface="Shadows Into Light"/>
                <a:sym typeface="Shadows Into Light"/>
              </a:rPr>
              <a:t>The Challenge: </a:t>
            </a:r>
            <a:r>
              <a:rPr lang="en" sz="1800">
                <a:solidFill>
                  <a:schemeClr val="dk2"/>
                </a:solidFill>
                <a:latin typeface="Shadows Into Light"/>
                <a:ea typeface="Shadows Into Light"/>
                <a:cs typeface="Shadows Into Light"/>
                <a:sym typeface="Shadows Into Light"/>
              </a:rPr>
              <a:t>If possible, find a trail close to your house to walk on with your family. You may even be able to walk on the historic Iditarod trail since it winds throughout Anchorage.</a:t>
            </a:r>
            <a:endParaRPr sz="1800">
              <a:solidFill>
                <a:schemeClr val="dk2"/>
              </a:solidFill>
              <a:latin typeface="Shadows Into Light"/>
              <a:ea typeface="Shadows Into Light"/>
              <a:cs typeface="Shadows Into Light"/>
              <a:sym typeface="Shadows Into Light"/>
            </a:endParaRPr>
          </a:p>
          <a:p>
            <a:pPr indent="0" lvl="0" marL="0" rtl="0" algn="l">
              <a:lnSpc>
                <a:spcPct val="115000"/>
              </a:lnSpc>
              <a:spcBef>
                <a:spcPts val="1200"/>
              </a:spcBef>
              <a:spcAft>
                <a:spcPts val="0"/>
              </a:spcAft>
              <a:buNone/>
            </a:pPr>
            <a:r>
              <a:rPr lang="en" sz="1800">
                <a:solidFill>
                  <a:schemeClr val="dk2"/>
                </a:solidFill>
                <a:latin typeface="Shadows Into Light"/>
                <a:ea typeface="Shadows Into Light"/>
                <a:cs typeface="Shadows Into Light"/>
                <a:sym typeface="Shadows Into Light"/>
              </a:rPr>
              <a:t>Your walk could be around your block or in your house on a treadmill if you can’t make it to a trail.</a:t>
            </a:r>
            <a:endParaRPr sz="1800">
              <a:solidFill>
                <a:schemeClr val="dk2"/>
              </a:solidFill>
              <a:latin typeface="Shadows Into Light"/>
              <a:ea typeface="Shadows Into Light"/>
              <a:cs typeface="Shadows Into Light"/>
              <a:sym typeface="Shadows Into Light"/>
            </a:endParaRPr>
          </a:p>
          <a:p>
            <a:pPr indent="0" lvl="0" marL="0" rtl="0" algn="l">
              <a:lnSpc>
                <a:spcPct val="115000"/>
              </a:lnSpc>
              <a:spcBef>
                <a:spcPts val="1200"/>
              </a:spcBef>
              <a:spcAft>
                <a:spcPts val="1200"/>
              </a:spcAft>
              <a:buNone/>
            </a:pPr>
            <a:r>
              <a:rPr lang="en" sz="1800">
                <a:solidFill>
                  <a:schemeClr val="dk2"/>
                </a:solidFill>
                <a:latin typeface="Shadows Into Light"/>
                <a:ea typeface="Shadows Into Light"/>
                <a:cs typeface="Shadows Into Light"/>
                <a:sym typeface="Shadows Into Light"/>
              </a:rPr>
              <a:t>To show you have completed this assignment, please take a photo on your walk and submit it to the assignment: Challenge #1. Describe your location.</a:t>
            </a:r>
            <a:endParaRPr>
              <a:latin typeface="Shadows Into Light"/>
              <a:ea typeface="Shadows Into Light"/>
              <a:cs typeface="Shadows Into Light"/>
              <a:sym typeface="Shadows Into Light"/>
            </a:endParaRPr>
          </a:p>
        </p:txBody>
      </p:sp>
      <p:sp>
        <p:nvSpPr>
          <p:cNvPr id="98" name="Google Shape;9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Shadows Into Light"/>
                <a:ea typeface="Shadows Into Light"/>
                <a:cs typeface="Shadows Into Light"/>
                <a:sym typeface="Shadows Into Light"/>
              </a:rPr>
              <a:t>Challenge #1: Walk on a trail</a:t>
            </a:r>
            <a:endParaRPr>
              <a:latin typeface="Shadows Into Light"/>
              <a:ea typeface="Shadows Into Light"/>
              <a:cs typeface="Shadows Into Light"/>
              <a:sym typeface="Shadows Into Light"/>
            </a:endParaRPr>
          </a:p>
          <a:p>
            <a:pPr indent="0" lvl="0" marL="0" rtl="0" algn="l">
              <a:spcBef>
                <a:spcPts val="0"/>
              </a:spcBef>
              <a:spcAft>
                <a:spcPts val="0"/>
              </a:spcAft>
              <a:buNone/>
            </a:pPr>
            <a:r>
              <a:t/>
            </a:r>
            <a:endParaRPr/>
          </a:p>
        </p:txBody>
      </p:sp>
      <p:pic>
        <p:nvPicPr>
          <p:cNvPr id="99" name="Google Shape;99;p17"/>
          <p:cNvPicPr preferRelativeResize="0"/>
          <p:nvPr/>
        </p:nvPicPr>
        <p:blipFill>
          <a:blip r:embed="rId3">
            <a:alphaModFix/>
          </a:blip>
          <a:stretch>
            <a:fillRect/>
          </a:stretch>
        </p:blipFill>
        <p:spPr>
          <a:xfrm>
            <a:off x="4729350" y="445037"/>
            <a:ext cx="1041398" cy="689375"/>
          </a:xfrm>
          <a:prstGeom prst="rect">
            <a:avLst/>
          </a:prstGeom>
          <a:noFill/>
          <a:ln>
            <a:noFill/>
          </a:ln>
        </p:spPr>
      </p:pic>
      <p:pic>
        <p:nvPicPr>
          <p:cNvPr id="100" name="Google Shape;100;p17"/>
          <p:cNvPicPr preferRelativeResize="0"/>
          <p:nvPr/>
        </p:nvPicPr>
        <p:blipFill>
          <a:blip r:embed="rId4">
            <a:alphaModFix/>
          </a:blip>
          <a:stretch>
            <a:fillRect/>
          </a:stretch>
        </p:blipFill>
        <p:spPr>
          <a:xfrm>
            <a:off x="6147275" y="531512"/>
            <a:ext cx="2821982" cy="3762642"/>
          </a:xfrm>
          <a:prstGeom prst="rect">
            <a:avLst/>
          </a:prstGeom>
          <a:noFill/>
          <a:ln>
            <a:noFill/>
          </a:ln>
        </p:spPr>
      </p:pic>
      <p:sp>
        <p:nvSpPr>
          <p:cNvPr id="101" name="Google Shape;101;p17"/>
          <p:cNvSpPr txBox="1"/>
          <p:nvPr/>
        </p:nvSpPr>
        <p:spPr>
          <a:xfrm>
            <a:off x="6070563" y="4294150"/>
            <a:ext cx="2975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hadows Into Light"/>
                <a:ea typeface="Shadows Into Light"/>
                <a:cs typeface="Shadows Into Light"/>
                <a:sym typeface="Shadows Into Light"/>
              </a:rPr>
              <a:t>The Iditarod Trail at Campbell Airstrip in Anchorage. </a:t>
            </a:r>
            <a:r>
              <a:rPr lang="en" sz="1000">
                <a:solidFill>
                  <a:schemeClr val="dk1"/>
                </a:solidFill>
                <a:latin typeface="Shadows Into Light"/>
                <a:ea typeface="Shadows Into Light"/>
                <a:cs typeface="Shadows Into Light"/>
                <a:sym typeface="Shadows Into Light"/>
              </a:rPr>
              <a:t>Photo by Lisa Wiley</a:t>
            </a:r>
            <a:endParaRPr>
              <a:latin typeface="Shadows Into Light"/>
              <a:ea typeface="Shadows Into Light"/>
              <a:cs typeface="Shadows Into Light"/>
              <a:sym typeface="Shadows In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Shadows Into Light"/>
                <a:ea typeface="Shadows Into Light"/>
                <a:cs typeface="Shadows Into Light"/>
                <a:sym typeface="Shadows Into Light"/>
              </a:rPr>
              <a:t>Challenge #2: Alaska Range: Climbing</a:t>
            </a:r>
            <a:endParaRPr>
              <a:latin typeface="Shadows Into Light"/>
              <a:ea typeface="Shadows Into Light"/>
              <a:cs typeface="Shadows Into Light"/>
              <a:sym typeface="Shadows Into Light"/>
            </a:endParaRPr>
          </a:p>
        </p:txBody>
      </p:sp>
      <p:sp>
        <p:nvSpPr>
          <p:cNvPr id="107" name="Google Shape;107;p18"/>
          <p:cNvSpPr txBox="1"/>
          <p:nvPr>
            <p:ph idx="1" type="body"/>
          </p:nvPr>
        </p:nvSpPr>
        <p:spPr>
          <a:xfrm>
            <a:off x="311700" y="1152475"/>
            <a:ext cx="4190400" cy="36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Shadows Into Light"/>
                <a:ea typeface="Shadows Into Light"/>
                <a:cs typeface="Shadows Into Light"/>
                <a:sym typeface="Shadows Into Light"/>
              </a:rPr>
              <a:t>Iditarod Route: Skwentna to Rainy Pass (stop at Finger Lake) mile 153</a:t>
            </a:r>
            <a:endParaRPr b="1">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Rainy Pass is one of the few passes through the majestic Alaska Range. It’s also the home of the oldest hunting lodge in Alaska.</a:t>
            </a:r>
            <a:endParaRPr>
              <a:latin typeface="Shadows Into Light"/>
              <a:ea typeface="Shadows Into Light"/>
              <a:cs typeface="Shadows Into Light"/>
              <a:sym typeface="Shadows Into Light"/>
            </a:endParaRPr>
          </a:p>
          <a:p>
            <a:pPr indent="0" lvl="0" marL="0" rtl="0" algn="l">
              <a:spcBef>
                <a:spcPts val="1200"/>
              </a:spcBef>
              <a:spcAft>
                <a:spcPts val="0"/>
              </a:spcAft>
              <a:buNone/>
            </a:pPr>
            <a:r>
              <a:rPr lang="en">
                <a:latin typeface="Shadows Into Light"/>
                <a:ea typeface="Shadows Into Light"/>
                <a:cs typeface="Shadows Into Light"/>
                <a:sym typeface="Shadows Into Light"/>
              </a:rPr>
              <a:t>To get to this point, you and your dog team have had to climb some serious elevation. For this challenge, it’s time to climb!</a:t>
            </a:r>
            <a:endParaRPr>
              <a:latin typeface="Shadows Into Light"/>
              <a:ea typeface="Shadows Into Light"/>
              <a:cs typeface="Shadows Into Light"/>
              <a:sym typeface="Shadows Into Light"/>
            </a:endParaRPr>
          </a:p>
          <a:p>
            <a:pPr indent="0" lvl="0" marL="0" rtl="0" algn="l">
              <a:spcBef>
                <a:spcPts val="1200"/>
              </a:spcBef>
              <a:spcAft>
                <a:spcPts val="1200"/>
              </a:spcAft>
              <a:buNone/>
            </a:pPr>
            <a:r>
              <a:t/>
            </a:r>
            <a:endParaRPr/>
          </a:p>
        </p:txBody>
      </p:sp>
      <p:pic>
        <p:nvPicPr>
          <p:cNvPr id="108" name="Google Shape;108;p18"/>
          <p:cNvPicPr preferRelativeResize="0"/>
          <p:nvPr/>
        </p:nvPicPr>
        <p:blipFill>
          <a:blip r:embed="rId3">
            <a:alphaModFix/>
          </a:blip>
          <a:stretch>
            <a:fillRect/>
          </a:stretch>
        </p:blipFill>
        <p:spPr>
          <a:xfrm>
            <a:off x="7210500" y="386687"/>
            <a:ext cx="1041398" cy="689375"/>
          </a:xfrm>
          <a:prstGeom prst="rect">
            <a:avLst/>
          </a:prstGeom>
          <a:noFill/>
          <a:ln>
            <a:noFill/>
          </a:ln>
        </p:spPr>
      </p:pic>
      <p:pic>
        <p:nvPicPr>
          <p:cNvPr id="109" name="Google Shape;109;p18"/>
          <p:cNvPicPr preferRelativeResize="0"/>
          <p:nvPr/>
        </p:nvPicPr>
        <p:blipFill>
          <a:blip r:embed="rId4">
            <a:alphaModFix/>
          </a:blip>
          <a:stretch>
            <a:fillRect/>
          </a:stretch>
        </p:blipFill>
        <p:spPr>
          <a:xfrm>
            <a:off x="4572000" y="1278168"/>
            <a:ext cx="4344000" cy="2706658"/>
          </a:xfrm>
          <a:prstGeom prst="rect">
            <a:avLst/>
          </a:prstGeom>
          <a:noFill/>
          <a:ln>
            <a:noFill/>
          </a:ln>
        </p:spPr>
      </p:pic>
      <p:sp>
        <p:nvSpPr>
          <p:cNvPr id="110" name="Google Shape;110;p18"/>
          <p:cNvSpPr txBox="1"/>
          <p:nvPr/>
        </p:nvSpPr>
        <p:spPr>
          <a:xfrm>
            <a:off x="4585950" y="4056250"/>
            <a:ext cx="3164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Shadows Into Light"/>
                <a:ea typeface="Shadows Into Light"/>
                <a:cs typeface="Shadows Into Light"/>
                <a:sym typeface="Shadows Into Light"/>
              </a:rPr>
              <a:t>Photo from Google images</a:t>
            </a:r>
            <a:endParaRPr sz="1000">
              <a:latin typeface="Shadows Into Light"/>
              <a:ea typeface="Shadows Into Light"/>
              <a:cs typeface="Shadows Into Light"/>
              <a:sym typeface="Shadows In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Shadows Into Light"/>
                <a:ea typeface="Shadows Into Light"/>
                <a:cs typeface="Shadows Into Light"/>
                <a:sym typeface="Shadows Into Light"/>
              </a:rPr>
              <a:t>Challenge #2: Alaska Range: Climbing</a:t>
            </a:r>
            <a:endParaRPr>
              <a:latin typeface="Shadows Into Light"/>
              <a:ea typeface="Shadows Into Light"/>
              <a:cs typeface="Shadows Into Light"/>
              <a:sym typeface="Shadows Into Light"/>
            </a:endParaRPr>
          </a:p>
        </p:txBody>
      </p:sp>
      <p:sp>
        <p:nvSpPr>
          <p:cNvPr id="116" name="Google Shape;116;p19"/>
          <p:cNvSpPr txBox="1"/>
          <p:nvPr>
            <p:ph idx="1" type="body"/>
          </p:nvPr>
        </p:nvSpPr>
        <p:spPr>
          <a:xfrm>
            <a:off x="311700" y="1152475"/>
            <a:ext cx="4581000" cy="3837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u="sng">
                <a:latin typeface="Shadows Into Light"/>
                <a:ea typeface="Shadows Into Light"/>
                <a:cs typeface="Shadows Into Light"/>
                <a:sym typeface="Shadows Into Light"/>
              </a:rPr>
              <a:t>The Challenge </a:t>
            </a:r>
            <a:r>
              <a:rPr lang="en" u="sng">
                <a:latin typeface="Shadows Into Light"/>
                <a:ea typeface="Shadows Into Light"/>
                <a:cs typeface="Shadows Into Light"/>
                <a:sym typeface="Shadows Into Light"/>
              </a:rPr>
              <a:t>Options:</a:t>
            </a:r>
            <a:endParaRPr u="sng">
              <a:latin typeface="Shadows Into Light"/>
              <a:ea typeface="Shadows Into Light"/>
              <a:cs typeface="Shadows Into Light"/>
              <a:sym typeface="Shadows Into Light"/>
            </a:endParaRPr>
          </a:p>
          <a:p>
            <a:pPr indent="-342900" lvl="0" marL="457200" rtl="0" algn="l">
              <a:spcBef>
                <a:spcPts val="1200"/>
              </a:spcBef>
              <a:spcAft>
                <a:spcPts val="0"/>
              </a:spcAft>
              <a:buSzPts val="1800"/>
              <a:buFont typeface="Shadows Into Light"/>
              <a:buAutoNum type="arabicPeriod"/>
            </a:pPr>
            <a:r>
              <a:rPr lang="en">
                <a:latin typeface="Shadows Into Light"/>
                <a:ea typeface="Shadows Into Light"/>
                <a:cs typeface="Shadows Into Light"/>
                <a:sym typeface="Shadows Into Light"/>
              </a:rPr>
              <a:t>Climb the stairs at your house for at least 10 to 20 minutes, up and down.</a:t>
            </a:r>
            <a:endParaRPr>
              <a:latin typeface="Shadows Into Light"/>
              <a:ea typeface="Shadows Into Light"/>
              <a:cs typeface="Shadows Into Light"/>
              <a:sym typeface="Shadows Into Light"/>
            </a:endParaRPr>
          </a:p>
          <a:p>
            <a:pPr indent="-342900" lvl="0" marL="457200" rtl="0" algn="l">
              <a:spcBef>
                <a:spcPts val="0"/>
              </a:spcBef>
              <a:spcAft>
                <a:spcPts val="0"/>
              </a:spcAft>
              <a:buSzPts val="1800"/>
              <a:buFont typeface="Shadows Into Light"/>
              <a:buAutoNum type="arabicPeriod"/>
            </a:pPr>
            <a:r>
              <a:rPr lang="en">
                <a:latin typeface="Shadows Into Light"/>
                <a:ea typeface="Shadows Into Light"/>
                <a:cs typeface="Shadows Into Light"/>
                <a:sym typeface="Shadows Into Light"/>
              </a:rPr>
              <a:t>Pick a trail near your house that has elevation gain and hike up for at least 20 minutes.</a:t>
            </a:r>
            <a:endParaRPr>
              <a:latin typeface="Shadows Into Light"/>
              <a:ea typeface="Shadows Into Light"/>
              <a:cs typeface="Shadows Into Light"/>
              <a:sym typeface="Shadows Into Light"/>
            </a:endParaRPr>
          </a:p>
          <a:p>
            <a:pPr indent="-342900" lvl="0" marL="457200" rtl="0" algn="l">
              <a:spcBef>
                <a:spcPts val="0"/>
              </a:spcBef>
              <a:spcAft>
                <a:spcPts val="0"/>
              </a:spcAft>
              <a:buSzPts val="1800"/>
              <a:buFont typeface="Shadows Into Light"/>
              <a:buAutoNum type="arabicPeriod"/>
            </a:pPr>
            <a:r>
              <a:rPr lang="en">
                <a:latin typeface="Shadows Into Light"/>
                <a:ea typeface="Shadows Into Light"/>
                <a:cs typeface="Shadows Into Light"/>
                <a:sym typeface="Shadows Into Light"/>
              </a:rPr>
              <a:t>Go to the climbing gym with your family.</a:t>
            </a:r>
            <a:endParaRPr>
              <a:latin typeface="Shadows Into Light"/>
              <a:ea typeface="Shadows Into Light"/>
              <a:cs typeface="Shadows Into Light"/>
              <a:sym typeface="Shadows Into Light"/>
            </a:endParaRPr>
          </a:p>
          <a:p>
            <a:pPr indent="-342900" lvl="0" marL="457200" rtl="0" algn="l">
              <a:spcBef>
                <a:spcPts val="0"/>
              </a:spcBef>
              <a:spcAft>
                <a:spcPts val="0"/>
              </a:spcAft>
              <a:buSzPts val="1800"/>
              <a:buFont typeface="Shadows Into Light"/>
              <a:buAutoNum type="arabicPeriod"/>
            </a:pPr>
            <a:r>
              <a:rPr lang="en">
                <a:latin typeface="Shadows Into Light"/>
                <a:ea typeface="Shadows Into Light"/>
                <a:cs typeface="Shadows Into Light"/>
                <a:sym typeface="Shadows Into Light"/>
              </a:rPr>
              <a:t>Climb on playground equipment</a:t>
            </a:r>
            <a:endParaRPr>
              <a:latin typeface="Shadows Into Light"/>
              <a:ea typeface="Shadows Into Light"/>
              <a:cs typeface="Shadows Into Light"/>
              <a:sym typeface="Shadows Into Light"/>
            </a:endParaRPr>
          </a:p>
          <a:p>
            <a:pPr indent="-342900" lvl="0" marL="457200" rtl="0" algn="l">
              <a:spcBef>
                <a:spcPts val="0"/>
              </a:spcBef>
              <a:spcAft>
                <a:spcPts val="0"/>
              </a:spcAft>
              <a:buSzPts val="1800"/>
              <a:buFont typeface="Shadows Into Light"/>
              <a:buAutoNum type="arabicPeriod"/>
            </a:pPr>
            <a:r>
              <a:rPr lang="en">
                <a:latin typeface="Shadows Into Light"/>
                <a:ea typeface="Shadows Into Light"/>
                <a:cs typeface="Shadows Into Light"/>
                <a:sym typeface="Shadows Into Light"/>
              </a:rPr>
              <a:t>Do High Knees walking in place</a:t>
            </a:r>
            <a:endParaRPr>
              <a:latin typeface="Shadows Into Light"/>
              <a:ea typeface="Shadows Into Light"/>
              <a:cs typeface="Shadows Into Light"/>
              <a:sym typeface="Shadows Into Light"/>
            </a:endParaRPr>
          </a:p>
          <a:p>
            <a:pPr indent="0" lvl="0" marL="0" rtl="0" algn="l">
              <a:spcBef>
                <a:spcPts val="1200"/>
              </a:spcBef>
              <a:spcAft>
                <a:spcPts val="1200"/>
              </a:spcAft>
              <a:buClr>
                <a:schemeClr val="dk1"/>
              </a:buClr>
              <a:buSzPts val="1100"/>
              <a:buFont typeface="Arial"/>
              <a:buNone/>
            </a:pPr>
            <a:r>
              <a:rPr lang="en">
                <a:latin typeface="Shadows Into Light"/>
                <a:ea typeface="Shadows Into Light"/>
                <a:cs typeface="Shadows Into Light"/>
                <a:sym typeface="Shadows Into Light"/>
              </a:rPr>
              <a:t>To show that you have completed this assignment, check off the challenge on the Iditarod checklist. (I trust you!)</a:t>
            </a:r>
            <a:endParaRPr>
              <a:latin typeface="Shadows Into Light"/>
              <a:ea typeface="Shadows Into Light"/>
              <a:cs typeface="Shadows Into Light"/>
              <a:sym typeface="Shadows Into Light"/>
            </a:endParaRPr>
          </a:p>
        </p:txBody>
      </p:sp>
      <p:pic>
        <p:nvPicPr>
          <p:cNvPr id="117" name="Google Shape;117;p19"/>
          <p:cNvPicPr preferRelativeResize="0"/>
          <p:nvPr/>
        </p:nvPicPr>
        <p:blipFill>
          <a:blip r:embed="rId3">
            <a:alphaModFix/>
          </a:blip>
          <a:stretch>
            <a:fillRect/>
          </a:stretch>
        </p:blipFill>
        <p:spPr>
          <a:xfrm>
            <a:off x="7210500" y="386687"/>
            <a:ext cx="1041398" cy="689375"/>
          </a:xfrm>
          <a:prstGeom prst="rect">
            <a:avLst/>
          </a:prstGeom>
          <a:noFill/>
          <a:ln>
            <a:noFill/>
          </a:ln>
        </p:spPr>
      </p:pic>
      <p:pic>
        <p:nvPicPr>
          <p:cNvPr id="118" name="Google Shape;118;p19"/>
          <p:cNvPicPr preferRelativeResize="0"/>
          <p:nvPr/>
        </p:nvPicPr>
        <p:blipFill>
          <a:blip r:embed="rId4">
            <a:alphaModFix/>
          </a:blip>
          <a:stretch>
            <a:fillRect/>
          </a:stretch>
        </p:blipFill>
        <p:spPr>
          <a:xfrm>
            <a:off x="5045100" y="1228462"/>
            <a:ext cx="3734448" cy="2800836"/>
          </a:xfrm>
          <a:prstGeom prst="rect">
            <a:avLst/>
          </a:prstGeom>
          <a:noFill/>
          <a:ln>
            <a:noFill/>
          </a:ln>
        </p:spPr>
      </p:pic>
      <p:sp>
        <p:nvSpPr>
          <p:cNvPr id="119" name="Google Shape;119;p19"/>
          <p:cNvSpPr txBox="1"/>
          <p:nvPr/>
        </p:nvSpPr>
        <p:spPr>
          <a:xfrm>
            <a:off x="5087750" y="4098075"/>
            <a:ext cx="2857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Shadows Into Light"/>
                <a:ea typeface="Shadows Into Light"/>
                <a:cs typeface="Shadows Into Light"/>
                <a:sym typeface="Shadows Into Light"/>
              </a:rPr>
              <a:t>Photo by Lisa Wiley, Anchorage, AK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Shadows Into Light"/>
                <a:ea typeface="Shadows Into Light"/>
                <a:cs typeface="Shadows Into Light"/>
                <a:sym typeface="Shadows Into Light"/>
              </a:rPr>
              <a:t>Challenge #3: Sledding, skiing, or tubing</a:t>
            </a:r>
            <a:endParaRPr>
              <a:latin typeface="Shadows Into Light"/>
              <a:ea typeface="Shadows Into Light"/>
              <a:cs typeface="Shadows Into Light"/>
              <a:sym typeface="Shadows Into Light"/>
            </a:endParaRPr>
          </a:p>
        </p:txBody>
      </p:sp>
      <p:sp>
        <p:nvSpPr>
          <p:cNvPr id="125" name="Google Shape;125;p20"/>
          <p:cNvSpPr txBox="1"/>
          <p:nvPr>
            <p:ph idx="1" type="body"/>
          </p:nvPr>
        </p:nvSpPr>
        <p:spPr>
          <a:xfrm>
            <a:off x="311700" y="1152475"/>
            <a:ext cx="5096700" cy="3990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2100">
                <a:latin typeface="Shadows Into Light"/>
                <a:ea typeface="Shadows Into Light"/>
                <a:cs typeface="Shadows Into Light"/>
                <a:sym typeface="Shadows Into Light"/>
              </a:rPr>
              <a:t>Iditarod route: Rainy Pass to Nikolai (stop in Rohn) Mile 263</a:t>
            </a:r>
            <a:endParaRPr b="1" sz="2100">
              <a:latin typeface="Shadows Into Light"/>
              <a:ea typeface="Shadows Into Light"/>
              <a:cs typeface="Shadows Into Light"/>
              <a:sym typeface="Shadows Into Light"/>
            </a:endParaRPr>
          </a:p>
          <a:p>
            <a:pPr indent="0" lvl="0" marL="0" rtl="0" algn="l">
              <a:spcBef>
                <a:spcPts val="1200"/>
              </a:spcBef>
              <a:spcAft>
                <a:spcPts val="0"/>
              </a:spcAft>
              <a:buNone/>
            </a:pPr>
            <a:r>
              <a:rPr lang="en" sz="2100">
                <a:latin typeface="Shadows Into Light"/>
                <a:ea typeface="Shadows Into Light"/>
                <a:cs typeface="Shadows Into Light"/>
                <a:sym typeface="Shadows Into Light"/>
              </a:rPr>
              <a:t>This part of the Iditarod route is one of the most famous parts of the race, as the mushers descend the Dalzell Gorge. </a:t>
            </a:r>
            <a:endParaRPr sz="2100">
              <a:latin typeface="Shadows Into Light"/>
              <a:ea typeface="Shadows Into Light"/>
              <a:cs typeface="Shadows Into Light"/>
              <a:sym typeface="Shadows Into Light"/>
            </a:endParaRPr>
          </a:p>
          <a:p>
            <a:pPr indent="0" lvl="0" marL="0" rtl="0" algn="l">
              <a:spcBef>
                <a:spcPts val="1200"/>
              </a:spcBef>
              <a:spcAft>
                <a:spcPts val="0"/>
              </a:spcAft>
              <a:buNone/>
            </a:pPr>
            <a:r>
              <a:rPr lang="en" sz="2100">
                <a:latin typeface="Shadows Into Light"/>
                <a:ea typeface="Shadows Into Light"/>
                <a:cs typeface="Shadows Into Light"/>
                <a:sym typeface="Shadows Into Light"/>
              </a:rPr>
              <a:t>Check out this video of Jeff King descending the Gorge one year when there wasn’t much snow. Yikes!: </a:t>
            </a:r>
            <a:r>
              <a:rPr lang="en" sz="2100" u="sng">
                <a:solidFill>
                  <a:schemeClr val="hlink"/>
                </a:solidFill>
                <a:latin typeface="Shadows Into Light"/>
                <a:ea typeface="Shadows Into Light"/>
                <a:cs typeface="Shadows Into Light"/>
                <a:sym typeface="Shadows Into Light"/>
                <a:hlinkClick r:id="rId3"/>
              </a:rPr>
              <a:t>https://www.youtube.com/watch?v=dAHa-6VkUQY</a:t>
            </a:r>
            <a:endParaRPr sz="2100">
              <a:latin typeface="Shadows Into Light"/>
              <a:ea typeface="Shadows Into Light"/>
              <a:cs typeface="Shadows Into Light"/>
              <a:sym typeface="Shadows Into Light"/>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26" name="Google Shape;126;p20"/>
          <p:cNvPicPr preferRelativeResize="0"/>
          <p:nvPr/>
        </p:nvPicPr>
        <p:blipFill>
          <a:blip r:embed="rId4">
            <a:alphaModFix/>
          </a:blip>
          <a:stretch>
            <a:fillRect/>
          </a:stretch>
        </p:blipFill>
        <p:spPr>
          <a:xfrm>
            <a:off x="3711800" y="4105800"/>
            <a:ext cx="1041398" cy="689375"/>
          </a:xfrm>
          <a:prstGeom prst="rect">
            <a:avLst/>
          </a:prstGeom>
          <a:noFill/>
          <a:ln>
            <a:noFill/>
          </a:ln>
        </p:spPr>
      </p:pic>
      <p:pic>
        <p:nvPicPr>
          <p:cNvPr id="127" name="Google Shape;127;p20"/>
          <p:cNvPicPr preferRelativeResize="0"/>
          <p:nvPr/>
        </p:nvPicPr>
        <p:blipFill>
          <a:blip r:embed="rId5">
            <a:alphaModFix/>
          </a:blip>
          <a:stretch>
            <a:fillRect/>
          </a:stretch>
        </p:blipFill>
        <p:spPr>
          <a:xfrm>
            <a:off x="5878075" y="445025"/>
            <a:ext cx="2865733" cy="3820977"/>
          </a:xfrm>
          <a:prstGeom prst="rect">
            <a:avLst/>
          </a:prstGeom>
          <a:noFill/>
          <a:ln>
            <a:noFill/>
          </a:ln>
        </p:spPr>
      </p:pic>
      <p:sp>
        <p:nvSpPr>
          <p:cNvPr id="128" name="Google Shape;128;p20"/>
          <p:cNvSpPr txBox="1"/>
          <p:nvPr/>
        </p:nvSpPr>
        <p:spPr>
          <a:xfrm>
            <a:off x="5812575" y="4376850"/>
            <a:ext cx="3136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hadows Into Light"/>
                <a:ea typeface="Shadows Into Light"/>
                <a:cs typeface="Shadows Into Light"/>
                <a:sym typeface="Shadows Into Light"/>
              </a:rPr>
              <a:t>The adorable and friendly dog Thunder from Scott Janssen’s team visiting Frau Wiley’s class. </a:t>
            </a:r>
            <a:r>
              <a:rPr lang="en" sz="1000">
                <a:solidFill>
                  <a:schemeClr val="dk1"/>
                </a:solidFill>
                <a:latin typeface="Shadows Into Light"/>
                <a:ea typeface="Shadows Into Light"/>
                <a:cs typeface="Shadows Into Light"/>
                <a:sym typeface="Shadows Into Light"/>
              </a:rPr>
              <a:t>Photo by Lisa Wiley</a:t>
            </a:r>
            <a:endParaRPr>
              <a:latin typeface="Shadows Into Light"/>
              <a:ea typeface="Shadows Into Light"/>
              <a:cs typeface="Shadows Into Light"/>
              <a:sym typeface="Shadows In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Shadows Into Light"/>
                <a:ea typeface="Shadows Into Light"/>
                <a:cs typeface="Shadows Into Light"/>
                <a:sym typeface="Shadows Into Light"/>
              </a:rPr>
              <a:t>Challenge #3: Sledding, skiing, or tubing</a:t>
            </a:r>
            <a:endParaRPr>
              <a:latin typeface="Shadows Into Light"/>
              <a:ea typeface="Shadows Into Light"/>
              <a:cs typeface="Shadows Into Light"/>
              <a:sym typeface="Shadows Into Light"/>
            </a:endParaRPr>
          </a:p>
        </p:txBody>
      </p:sp>
      <p:sp>
        <p:nvSpPr>
          <p:cNvPr id="134" name="Google Shape;134;p21"/>
          <p:cNvSpPr txBox="1"/>
          <p:nvPr>
            <p:ph idx="1" type="body"/>
          </p:nvPr>
        </p:nvSpPr>
        <p:spPr>
          <a:xfrm>
            <a:off x="311700" y="1152475"/>
            <a:ext cx="533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latin typeface="Shadows Into Light"/>
                <a:ea typeface="Shadows Into Light"/>
                <a:cs typeface="Shadows Into Light"/>
                <a:sym typeface="Shadows Into Light"/>
              </a:rPr>
              <a:t>The Challenge Options</a:t>
            </a:r>
            <a:endParaRPr u="sng">
              <a:latin typeface="Shadows Into Light"/>
              <a:ea typeface="Shadows Into Light"/>
              <a:cs typeface="Shadows Into Light"/>
              <a:sym typeface="Shadows Into Light"/>
            </a:endParaRPr>
          </a:p>
          <a:p>
            <a:pPr indent="0" lvl="0" marL="0" rtl="0" algn="l">
              <a:spcBef>
                <a:spcPts val="1200"/>
              </a:spcBef>
              <a:spcAft>
                <a:spcPts val="0"/>
              </a:spcAft>
              <a:buClr>
                <a:schemeClr val="dk1"/>
              </a:buClr>
              <a:buSzPts val="1100"/>
              <a:buFont typeface="Arial"/>
              <a:buNone/>
            </a:pPr>
            <a:r>
              <a:rPr lang="en">
                <a:latin typeface="Shadows Into Light"/>
                <a:ea typeface="Shadows Into Light"/>
                <a:cs typeface="Shadows Into Light"/>
                <a:sym typeface="Shadows Into Light"/>
              </a:rPr>
              <a:t>For this challenge, you can do an activity where you sled, ski, tube, or otherwise play with descending a steep slope, while under control. Please be safe! </a:t>
            </a:r>
            <a:endParaRPr>
              <a:latin typeface="Shadows Into Light"/>
              <a:ea typeface="Shadows Into Light"/>
              <a:cs typeface="Shadows Into Light"/>
              <a:sym typeface="Shadows Into Light"/>
            </a:endParaRPr>
          </a:p>
          <a:p>
            <a:pPr indent="0" lvl="0" marL="0" rtl="0" algn="l">
              <a:spcBef>
                <a:spcPts val="1200"/>
              </a:spcBef>
              <a:spcAft>
                <a:spcPts val="1200"/>
              </a:spcAft>
              <a:buClr>
                <a:schemeClr val="dk1"/>
              </a:buClr>
              <a:buSzPts val="1100"/>
              <a:buFont typeface="Arial"/>
              <a:buNone/>
            </a:pPr>
            <a:r>
              <a:rPr lang="en">
                <a:latin typeface="Shadows Into Light"/>
                <a:ea typeface="Shadows Into Light"/>
                <a:cs typeface="Shadows Into Light"/>
                <a:sym typeface="Shadows Into Light"/>
              </a:rPr>
              <a:t>To show that you have completed this assignment, please check off the challenge on the Iditarod checklist.</a:t>
            </a:r>
            <a:endParaRPr>
              <a:latin typeface="Shadows Into Light"/>
              <a:ea typeface="Shadows Into Light"/>
              <a:cs typeface="Shadows Into Light"/>
              <a:sym typeface="Shadows Into Light"/>
            </a:endParaRPr>
          </a:p>
        </p:txBody>
      </p:sp>
      <p:pic>
        <p:nvPicPr>
          <p:cNvPr id="135" name="Google Shape;135;p21"/>
          <p:cNvPicPr preferRelativeResize="0"/>
          <p:nvPr/>
        </p:nvPicPr>
        <p:blipFill>
          <a:blip r:embed="rId3">
            <a:alphaModFix/>
          </a:blip>
          <a:stretch>
            <a:fillRect/>
          </a:stretch>
        </p:blipFill>
        <p:spPr>
          <a:xfrm>
            <a:off x="7043225" y="328350"/>
            <a:ext cx="1041398" cy="689375"/>
          </a:xfrm>
          <a:prstGeom prst="rect">
            <a:avLst/>
          </a:prstGeom>
          <a:noFill/>
          <a:ln>
            <a:noFill/>
          </a:ln>
        </p:spPr>
      </p:pic>
      <p:pic>
        <p:nvPicPr>
          <p:cNvPr id="136" name="Google Shape;136;p21"/>
          <p:cNvPicPr preferRelativeResize="0"/>
          <p:nvPr/>
        </p:nvPicPr>
        <p:blipFill>
          <a:blip r:embed="rId4">
            <a:alphaModFix/>
          </a:blip>
          <a:stretch>
            <a:fillRect/>
          </a:stretch>
        </p:blipFill>
        <p:spPr>
          <a:xfrm>
            <a:off x="5645400" y="1714475"/>
            <a:ext cx="3518825" cy="1979350"/>
          </a:xfrm>
          <a:prstGeom prst="rect">
            <a:avLst/>
          </a:prstGeom>
          <a:noFill/>
          <a:ln>
            <a:noFill/>
          </a:ln>
        </p:spPr>
      </p:pic>
      <p:sp>
        <p:nvSpPr>
          <p:cNvPr id="137" name="Google Shape;137;p21"/>
          <p:cNvSpPr txBox="1"/>
          <p:nvPr/>
        </p:nvSpPr>
        <p:spPr>
          <a:xfrm>
            <a:off x="5673175" y="3791425"/>
            <a:ext cx="2523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Shadows Into Light"/>
                <a:ea typeface="Shadows Into Light"/>
                <a:cs typeface="Shadows Into Light"/>
                <a:sym typeface="Shadows Into Light"/>
              </a:rPr>
              <a:t>Photo from Google Images</a:t>
            </a:r>
            <a:endParaRPr sz="1000">
              <a:latin typeface="Shadows Into Light"/>
              <a:ea typeface="Shadows Into Light"/>
              <a:cs typeface="Shadows Into Light"/>
              <a:sym typeface="Shadows In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