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Pompiere"/>
      <p:regular r:id="rId13"/>
    </p:embeddedFont>
    <p:embeddedFont>
      <p:font typeface="Londrina Shadow"/>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mpiere-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LondrinaShadow-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9ed6b505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9ed6b505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b5e3354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b5e3354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b5e33545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b5e3354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b5e33545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b5e33545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b5e33545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b5e33545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b5e33545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b5e33545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12"/>
          <p:cNvSpPr txBox="1"/>
          <p:nvPr/>
        </p:nvSpPr>
        <p:spPr>
          <a:xfrm>
            <a:off x="6453000" y="1474688"/>
            <a:ext cx="2512500" cy="18261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Pompiere"/>
                <a:ea typeface="Pompiere"/>
                <a:cs typeface="Pompiere"/>
                <a:sym typeface="Pompiere"/>
              </a:rPr>
              <a:t>Find Elim on the map. Drag the dog icon to Elim on the map.</a:t>
            </a:r>
            <a:endParaRPr b="1" sz="2200">
              <a:latin typeface="Pompiere"/>
              <a:ea typeface="Pompiere"/>
              <a:cs typeface="Pompiere"/>
              <a:sym typeface="Pompiere"/>
            </a:endParaRPr>
          </a:p>
        </p:txBody>
      </p:sp>
      <p:pic>
        <p:nvPicPr>
          <p:cNvPr id="48" name="Google Shape;48;p12"/>
          <p:cNvPicPr preferRelativeResize="0"/>
          <p:nvPr/>
        </p:nvPicPr>
        <p:blipFill>
          <a:blip r:embed="rId2">
            <a:alphaModFix/>
          </a:blip>
          <a:stretch>
            <a:fillRect/>
          </a:stretch>
        </p:blipFill>
        <p:spPr>
          <a:xfrm>
            <a:off x="152400" y="205950"/>
            <a:ext cx="6046506" cy="4363575"/>
          </a:xfrm>
          <a:prstGeom prst="rect">
            <a:avLst/>
          </a:prstGeom>
          <a:noFill/>
          <a:ln>
            <a:noFill/>
          </a:ln>
        </p:spPr>
      </p:pic>
      <p:pic>
        <p:nvPicPr>
          <p:cNvPr id="49" name="Google Shape;49;p12"/>
          <p:cNvPicPr preferRelativeResize="0"/>
          <p:nvPr/>
        </p:nvPicPr>
        <p:blipFill>
          <a:blip r:embed="rId3">
            <a:alphaModFix/>
          </a:blip>
          <a:stretch>
            <a:fillRect/>
          </a:stretch>
        </p:blipFill>
        <p:spPr>
          <a:xfrm>
            <a:off x="6198900" y="87275"/>
            <a:ext cx="2822675" cy="1062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www.youtube.com/watch?v=F_ZbOqFRnxw"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s://iditarod.com/zuma/virtual-trail-journey-elim-at-mile-938-sanka-w-dog/"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iditarod.com/zuma/who-are-the-elim-11/" TargetMode="Externa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8.png"/><Relationship Id="rId13" Type="http://schemas.openxmlformats.org/officeDocument/2006/relationships/image" Target="../media/image18.png"/><Relationship Id="rId12" Type="http://schemas.openxmlformats.org/officeDocument/2006/relationships/image" Target="../media/image19.png"/><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iditarod.com/race/2020/" TargetMode="External"/><Relationship Id="rId4" Type="http://schemas.openxmlformats.org/officeDocument/2006/relationships/image" Target="../media/image11.png"/><Relationship Id="rId9" Type="http://schemas.openxmlformats.org/officeDocument/2006/relationships/image" Target="../media/image6.png"/><Relationship Id="rId15" Type="http://schemas.openxmlformats.org/officeDocument/2006/relationships/image" Target="../media/image14.png"/><Relationship Id="rId1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2501" l="0" r="0" t="10086"/>
          <a:stretch/>
        </p:blipFill>
        <p:spPr>
          <a:xfrm>
            <a:off x="111875" y="0"/>
            <a:ext cx="8673650" cy="1980125"/>
          </a:xfrm>
          <a:prstGeom prst="rect">
            <a:avLst/>
          </a:prstGeom>
          <a:noFill/>
          <a:ln>
            <a:noFill/>
          </a:ln>
        </p:spPr>
      </p:pic>
      <p:sp>
        <p:nvSpPr>
          <p:cNvPr id="55" name="Google Shape;55;p13"/>
          <p:cNvSpPr txBox="1"/>
          <p:nvPr/>
        </p:nvSpPr>
        <p:spPr>
          <a:xfrm>
            <a:off x="193175" y="1835250"/>
            <a:ext cx="3742800" cy="28614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000">
                <a:latin typeface="Londrina Shadow"/>
                <a:ea typeface="Londrina Shadow"/>
                <a:cs typeface="Londrina Shadow"/>
                <a:sym typeface="Londrina Shadow"/>
              </a:rPr>
              <a:t>Directions</a:t>
            </a:r>
            <a:r>
              <a:rPr lang="en" sz="5000">
                <a:latin typeface="Londrina Shadow"/>
                <a:ea typeface="Londrina Shadow"/>
                <a:cs typeface="Londrina Shadow"/>
                <a:sym typeface="Londrina Shadow"/>
              </a:rPr>
              <a:t>:</a:t>
            </a:r>
            <a:endParaRPr sz="5000">
              <a:latin typeface="Londrina Shadow"/>
              <a:ea typeface="Londrina Shadow"/>
              <a:cs typeface="Londrina Shadow"/>
              <a:sym typeface="Londrina Shadow"/>
            </a:endParaRPr>
          </a:p>
          <a:p>
            <a:pPr indent="0" lvl="0" marL="0" rtl="0" algn="l">
              <a:spcBef>
                <a:spcPts val="0"/>
              </a:spcBef>
              <a:spcAft>
                <a:spcPts val="0"/>
              </a:spcAft>
              <a:buNone/>
            </a:pPr>
            <a:r>
              <a:rPr b="1" lang="en" sz="1600">
                <a:latin typeface="Pompiere"/>
                <a:ea typeface="Pompiere"/>
                <a:cs typeface="Pompiere"/>
                <a:sym typeface="Pompiere"/>
              </a:rPr>
              <a:t>Go through the slides and complete any activities that you see. There will be videos, links, questions to answer, etc. In order to watch the videos you must be in present mode. When you are ready to type your answers in the boxes, you must get out of present mode. Enjoy learning about The Elim 11. Note: make sure you are not in present mode for slide #6 or you won’t be able to see the directions.</a:t>
            </a:r>
            <a:endParaRPr b="1" sz="1600">
              <a:latin typeface="Pompiere"/>
              <a:ea typeface="Pompiere"/>
              <a:cs typeface="Pompiere"/>
              <a:sym typeface="Pompier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Iditarod Trail Song by Alaskas Hobo Jim please enjoy an leave a comment :) &#10;footage used : 2008 iditarod dvd" id="60" name="Google Shape;60;p14" title="Iditarod Trail Song by Alaskas Hobo Jim">
            <a:hlinkClick r:id="rId3"/>
          </p:cNvPr>
          <p:cNvPicPr preferRelativeResize="0"/>
          <p:nvPr/>
        </p:nvPicPr>
        <p:blipFill>
          <a:blip r:embed="rId4">
            <a:alphaModFix/>
          </a:blip>
          <a:stretch>
            <a:fillRect/>
          </a:stretch>
        </p:blipFill>
        <p:spPr>
          <a:xfrm>
            <a:off x="264475" y="645475"/>
            <a:ext cx="4572000" cy="3429000"/>
          </a:xfrm>
          <a:prstGeom prst="rect">
            <a:avLst/>
          </a:prstGeom>
          <a:noFill/>
          <a:ln>
            <a:noFill/>
          </a:ln>
        </p:spPr>
      </p:pic>
      <p:sp>
        <p:nvSpPr>
          <p:cNvPr id="61" name="Google Shape;61;p14"/>
          <p:cNvSpPr txBox="1"/>
          <p:nvPr/>
        </p:nvSpPr>
        <p:spPr>
          <a:xfrm>
            <a:off x="5067850" y="1680750"/>
            <a:ext cx="3798900" cy="14679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Pompiere"/>
                <a:ea typeface="Pompiere"/>
                <a:cs typeface="Pompiere"/>
                <a:sym typeface="Pompiere"/>
              </a:rPr>
              <a:t>Watch the </a:t>
            </a:r>
            <a:r>
              <a:rPr b="1" i="1" lang="en" sz="2200">
                <a:latin typeface="Pompiere"/>
                <a:ea typeface="Pompiere"/>
                <a:cs typeface="Pompiere"/>
                <a:sym typeface="Pompiere"/>
              </a:rPr>
              <a:t>Iditarod Trail Song</a:t>
            </a:r>
            <a:r>
              <a:rPr b="1" lang="en" sz="2200">
                <a:latin typeface="Pompiere"/>
                <a:ea typeface="Pompiere"/>
                <a:cs typeface="Pompiere"/>
                <a:sym typeface="Pompiere"/>
              </a:rPr>
              <a:t> video to get your ready to learn more about the Iditarod.</a:t>
            </a:r>
            <a:endParaRPr b="1" sz="2200">
              <a:latin typeface="Pompiere"/>
              <a:ea typeface="Pompiere"/>
              <a:cs typeface="Pompiere"/>
              <a:sym typeface="Pompier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64475" y="0"/>
            <a:ext cx="5095875" cy="1514475"/>
          </a:xfrm>
          <a:prstGeom prst="rect">
            <a:avLst/>
          </a:prstGeom>
          <a:noFill/>
          <a:ln>
            <a:noFill/>
          </a:ln>
        </p:spPr>
      </p:pic>
      <p:pic>
        <p:nvPicPr>
          <p:cNvPr id="67" name="Google Shape;67;p15">
            <a:hlinkClick r:id="rId4"/>
          </p:cNvPr>
          <p:cNvPicPr preferRelativeResize="0"/>
          <p:nvPr/>
        </p:nvPicPr>
        <p:blipFill>
          <a:blip r:embed="rId5">
            <a:alphaModFix/>
          </a:blip>
          <a:stretch>
            <a:fillRect/>
          </a:stretch>
        </p:blipFill>
        <p:spPr>
          <a:xfrm>
            <a:off x="418025" y="1618575"/>
            <a:ext cx="3810000" cy="2524200"/>
          </a:xfrm>
          <a:prstGeom prst="ellipse">
            <a:avLst/>
          </a:prstGeom>
          <a:noFill/>
          <a:ln>
            <a:noFill/>
          </a:ln>
        </p:spPr>
      </p:pic>
      <p:sp>
        <p:nvSpPr>
          <p:cNvPr id="68" name="Google Shape;68;p15"/>
          <p:cNvSpPr txBox="1"/>
          <p:nvPr/>
        </p:nvSpPr>
        <p:spPr>
          <a:xfrm>
            <a:off x="5324600" y="241475"/>
            <a:ext cx="3489300" cy="11229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ompiere"/>
                <a:ea typeface="Pompiere"/>
                <a:cs typeface="Pompiere"/>
                <a:sym typeface="Pompiere"/>
              </a:rPr>
              <a:t>Click on the picture of Elim below. Read the article written by Sanka W. Dog that tells you all about the checkpoint of Elim. Answer the questions below when you are finished.</a:t>
            </a:r>
            <a:endParaRPr b="1" sz="1600">
              <a:latin typeface="Pompiere"/>
              <a:ea typeface="Pompiere"/>
              <a:cs typeface="Pompiere"/>
              <a:sym typeface="Pompiere"/>
            </a:endParaRPr>
          </a:p>
        </p:txBody>
      </p:sp>
      <p:sp>
        <p:nvSpPr>
          <p:cNvPr id="69" name="Google Shape;69;p15"/>
          <p:cNvSpPr txBox="1"/>
          <p:nvPr/>
        </p:nvSpPr>
        <p:spPr>
          <a:xfrm>
            <a:off x="4781275" y="1702425"/>
            <a:ext cx="4117200" cy="11832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ompiere"/>
                <a:ea typeface="Pompiere"/>
                <a:cs typeface="Pompiere"/>
                <a:sym typeface="Pompiere"/>
              </a:rPr>
              <a:t>What is the only way to get to and from Elim?</a:t>
            </a:r>
            <a:endParaRPr b="1" sz="1800">
              <a:latin typeface="Pompiere"/>
              <a:ea typeface="Pompiere"/>
              <a:cs typeface="Pompiere"/>
              <a:sym typeface="Pompiere"/>
            </a:endParaRPr>
          </a:p>
        </p:txBody>
      </p:sp>
      <p:sp>
        <p:nvSpPr>
          <p:cNvPr id="70" name="Google Shape;70;p15"/>
          <p:cNvSpPr txBox="1"/>
          <p:nvPr/>
        </p:nvSpPr>
        <p:spPr>
          <a:xfrm>
            <a:off x="4781275" y="3073575"/>
            <a:ext cx="4117200" cy="11832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ompiere"/>
                <a:ea typeface="Pompiere"/>
                <a:cs typeface="Pompiere"/>
                <a:sym typeface="Pompiere"/>
              </a:rPr>
              <a:t>What is the approximate population of Elim?</a:t>
            </a:r>
            <a:endParaRPr b="1" sz="1800">
              <a:latin typeface="Pompiere"/>
              <a:ea typeface="Pompiere"/>
              <a:cs typeface="Pompiere"/>
              <a:sym typeface="Pompier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7324300" y="2318200"/>
            <a:ext cx="737300" cy="73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13225" y="0"/>
            <a:ext cx="5095875" cy="1514475"/>
          </a:xfrm>
          <a:prstGeom prst="rect">
            <a:avLst/>
          </a:prstGeom>
          <a:noFill/>
          <a:ln>
            <a:noFill/>
          </a:ln>
        </p:spPr>
      </p:pic>
      <p:pic>
        <p:nvPicPr>
          <p:cNvPr id="81" name="Google Shape;81;p17">
            <a:hlinkClick r:id="rId4"/>
          </p:cNvPr>
          <p:cNvPicPr preferRelativeResize="0"/>
          <p:nvPr/>
        </p:nvPicPr>
        <p:blipFill>
          <a:blip r:embed="rId5">
            <a:alphaModFix/>
          </a:blip>
          <a:stretch>
            <a:fillRect/>
          </a:stretch>
        </p:blipFill>
        <p:spPr>
          <a:xfrm>
            <a:off x="249025" y="1437475"/>
            <a:ext cx="4653000" cy="2977800"/>
          </a:xfrm>
          <a:prstGeom prst="roundRect">
            <a:avLst>
              <a:gd fmla="val 16667" name="adj"/>
            </a:avLst>
          </a:prstGeom>
          <a:noFill/>
          <a:ln>
            <a:noFill/>
          </a:ln>
        </p:spPr>
      </p:pic>
      <p:sp>
        <p:nvSpPr>
          <p:cNvPr id="82" name="Google Shape;82;p17"/>
          <p:cNvSpPr txBox="1"/>
          <p:nvPr/>
        </p:nvSpPr>
        <p:spPr>
          <a:xfrm>
            <a:off x="5445350" y="265625"/>
            <a:ext cx="3368700" cy="13644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latin typeface="Pompiere"/>
                <a:ea typeface="Pompiere"/>
                <a:cs typeface="Pompiere"/>
                <a:sym typeface="Pompiere"/>
              </a:rPr>
              <a:t>Click the picture of the Elim 11 and read the article by Zuma. Answer the questions when you are finished.</a:t>
            </a:r>
            <a:endParaRPr b="1" sz="2000">
              <a:latin typeface="Pompiere"/>
              <a:ea typeface="Pompiere"/>
              <a:cs typeface="Pompiere"/>
              <a:sym typeface="Pompiere"/>
            </a:endParaRPr>
          </a:p>
        </p:txBody>
      </p:sp>
      <p:sp>
        <p:nvSpPr>
          <p:cNvPr id="83" name="Google Shape;83;p17"/>
          <p:cNvSpPr txBox="1"/>
          <p:nvPr/>
        </p:nvSpPr>
        <p:spPr>
          <a:xfrm>
            <a:off x="5469500" y="1943900"/>
            <a:ext cx="3344400" cy="15816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latin typeface="Pompiere"/>
                <a:ea typeface="Pompiere"/>
                <a:cs typeface="Pompiere"/>
                <a:sym typeface="Pompiere"/>
              </a:rPr>
              <a:t>Why did the Elim 11 have to turn back and stay in Elim?</a:t>
            </a:r>
            <a:endParaRPr b="1" sz="2000">
              <a:latin typeface="Pompiere"/>
              <a:ea typeface="Pompiere"/>
              <a:cs typeface="Pompiere"/>
              <a:sym typeface="Pompier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a:hlinkClick r:id="rId3"/>
          </p:cNvPr>
          <p:cNvPicPr preferRelativeResize="0"/>
          <p:nvPr/>
        </p:nvPicPr>
        <p:blipFill>
          <a:blip r:embed="rId4">
            <a:alphaModFix/>
          </a:blip>
          <a:stretch>
            <a:fillRect/>
          </a:stretch>
        </p:blipFill>
        <p:spPr>
          <a:xfrm>
            <a:off x="350150" y="87275"/>
            <a:ext cx="3733200" cy="1404775"/>
          </a:xfrm>
          <a:prstGeom prst="rect">
            <a:avLst/>
          </a:prstGeom>
          <a:noFill/>
          <a:ln>
            <a:noFill/>
          </a:ln>
        </p:spPr>
      </p:pic>
      <p:pic>
        <p:nvPicPr>
          <p:cNvPr id="89" name="Google Shape;89;p18"/>
          <p:cNvPicPr preferRelativeResize="0"/>
          <p:nvPr/>
        </p:nvPicPr>
        <p:blipFill>
          <a:blip r:embed="rId5">
            <a:alphaModFix/>
          </a:blip>
          <a:stretch>
            <a:fillRect/>
          </a:stretch>
        </p:blipFill>
        <p:spPr>
          <a:xfrm>
            <a:off x="6044500" y="178543"/>
            <a:ext cx="770700" cy="1001700"/>
          </a:xfrm>
          <a:prstGeom prst="ellipse">
            <a:avLst/>
          </a:prstGeom>
          <a:noFill/>
          <a:ln>
            <a:noFill/>
          </a:ln>
        </p:spPr>
      </p:pic>
      <p:pic>
        <p:nvPicPr>
          <p:cNvPr id="90" name="Google Shape;90;p18"/>
          <p:cNvPicPr preferRelativeResize="0"/>
          <p:nvPr/>
        </p:nvPicPr>
        <p:blipFill>
          <a:blip r:embed="rId6">
            <a:alphaModFix/>
          </a:blip>
          <a:stretch>
            <a:fillRect/>
          </a:stretch>
        </p:blipFill>
        <p:spPr>
          <a:xfrm>
            <a:off x="7123750" y="218293"/>
            <a:ext cx="709500" cy="922200"/>
          </a:xfrm>
          <a:prstGeom prst="ellipse">
            <a:avLst/>
          </a:prstGeom>
          <a:noFill/>
          <a:ln>
            <a:noFill/>
          </a:ln>
        </p:spPr>
      </p:pic>
      <p:pic>
        <p:nvPicPr>
          <p:cNvPr id="91" name="Google Shape;91;p18"/>
          <p:cNvPicPr preferRelativeResize="0"/>
          <p:nvPr/>
        </p:nvPicPr>
        <p:blipFill>
          <a:blip r:embed="rId7">
            <a:alphaModFix/>
          </a:blip>
          <a:stretch>
            <a:fillRect/>
          </a:stretch>
        </p:blipFill>
        <p:spPr>
          <a:xfrm>
            <a:off x="8135800" y="178393"/>
            <a:ext cx="770700" cy="1002000"/>
          </a:xfrm>
          <a:prstGeom prst="ellipse">
            <a:avLst/>
          </a:prstGeom>
          <a:noFill/>
          <a:ln>
            <a:noFill/>
          </a:ln>
        </p:spPr>
      </p:pic>
      <p:pic>
        <p:nvPicPr>
          <p:cNvPr id="92" name="Google Shape;92;p18"/>
          <p:cNvPicPr preferRelativeResize="0"/>
          <p:nvPr/>
        </p:nvPicPr>
        <p:blipFill>
          <a:blip r:embed="rId8">
            <a:alphaModFix/>
          </a:blip>
          <a:stretch>
            <a:fillRect/>
          </a:stretch>
        </p:blipFill>
        <p:spPr>
          <a:xfrm>
            <a:off x="5108613" y="1194044"/>
            <a:ext cx="891300" cy="1158600"/>
          </a:xfrm>
          <a:prstGeom prst="ellipse">
            <a:avLst/>
          </a:prstGeom>
          <a:noFill/>
          <a:ln>
            <a:noFill/>
          </a:ln>
        </p:spPr>
      </p:pic>
      <p:pic>
        <p:nvPicPr>
          <p:cNvPr id="93" name="Google Shape;93;p18"/>
          <p:cNvPicPr preferRelativeResize="0"/>
          <p:nvPr/>
        </p:nvPicPr>
        <p:blipFill>
          <a:blip r:embed="rId9">
            <a:alphaModFix/>
          </a:blip>
          <a:stretch>
            <a:fillRect/>
          </a:stretch>
        </p:blipFill>
        <p:spPr>
          <a:xfrm>
            <a:off x="6146975" y="1363694"/>
            <a:ext cx="1228800" cy="819300"/>
          </a:xfrm>
          <a:prstGeom prst="ellipse">
            <a:avLst/>
          </a:prstGeom>
          <a:noFill/>
          <a:ln>
            <a:noFill/>
          </a:ln>
        </p:spPr>
      </p:pic>
      <p:pic>
        <p:nvPicPr>
          <p:cNvPr id="94" name="Google Shape;94;p18"/>
          <p:cNvPicPr preferRelativeResize="0"/>
          <p:nvPr/>
        </p:nvPicPr>
        <p:blipFill>
          <a:blip r:embed="rId10">
            <a:alphaModFix/>
          </a:blip>
          <a:stretch>
            <a:fillRect/>
          </a:stretch>
        </p:blipFill>
        <p:spPr>
          <a:xfrm>
            <a:off x="7406375" y="1241294"/>
            <a:ext cx="709500" cy="1064100"/>
          </a:xfrm>
          <a:prstGeom prst="ellipse">
            <a:avLst/>
          </a:prstGeom>
          <a:noFill/>
          <a:ln>
            <a:noFill/>
          </a:ln>
        </p:spPr>
      </p:pic>
      <p:pic>
        <p:nvPicPr>
          <p:cNvPr id="95" name="Google Shape;95;p18"/>
          <p:cNvPicPr preferRelativeResize="0"/>
          <p:nvPr/>
        </p:nvPicPr>
        <p:blipFill>
          <a:blip r:embed="rId11">
            <a:alphaModFix/>
          </a:blip>
          <a:stretch>
            <a:fillRect/>
          </a:stretch>
        </p:blipFill>
        <p:spPr>
          <a:xfrm>
            <a:off x="8303600" y="1312244"/>
            <a:ext cx="709500" cy="922200"/>
          </a:xfrm>
          <a:prstGeom prst="ellipse">
            <a:avLst/>
          </a:prstGeom>
          <a:noFill/>
          <a:ln>
            <a:noFill/>
          </a:ln>
        </p:spPr>
      </p:pic>
      <p:pic>
        <p:nvPicPr>
          <p:cNvPr id="96" name="Google Shape;96;p18"/>
          <p:cNvPicPr preferRelativeResize="0"/>
          <p:nvPr/>
        </p:nvPicPr>
        <p:blipFill>
          <a:blip r:embed="rId12">
            <a:alphaModFix/>
          </a:blip>
          <a:stretch>
            <a:fillRect/>
          </a:stretch>
        </p:blipFill>
        <p:spPr>
          <a:xfrm>
            <a:off x="5168925" y="2412845"/>
            <a:ext cx="770700" cy="1001700"/>
          </a:xfrm>
          <a:prstGeom prst="ellipse">
            <a:avLst/>
          </a:prstGeom>
          <a:noFill/>
          <a:ln>
            <a:noFill/>
          </a:ln>
        </p:spPr>
      </p:pic>
      <p:pic>
        <p:nvPicPr>
          <p:cNvPr id="97" name="Google Shape;97;p18"/>
          <p:cNvPicPr preferRelativeResize="0"/>
          <p:nvPr/>
        </p:nvPicPr>
        <p:blipFill>
          <a:blip r:embed="rId13">
            <a:alphaModFix/>
          </a:blip>
          <a:stretch>
            <a:fillRect/>
          </a:stretch>
        </p:blipFill>
        <p:spPr>
          <a:xfrm>
            <a:off x="6231375" y="2412845"/>
            <a:ext cx="770700" cy="1001700"/>
          </a:xfrm>
          <a:prstGeom prst="ellipse">
            <a:avLst/>
          </a:prstGeom>
          <a:noFill/>
          <a:ln>
            <a:noFill/>
          </a:ln>
        </p:spPr>
      </p:pic>
      <p:pic>
        <p:nvPicPr>
          <p:cNvPr id="98" name="Google Shape;98;p18"/>
          <p:cNvPicPr preferRelativeResize="0"/>
          <p:nvPr/>
        </p:nvPicPr>
        <p:blipFill>
          <a:blip r:embed="rId14">
            <a:alphaModFix/>
          </a:blip>
          <a:stretch>
            <a:fillRect/>
          </a:stretch>
        </p:blipFill>
        <p:spPr>
          <a:xfrm>
            <a:off x="7293820" y="2410595"/>
            <a:ext cx="770700" cy="1006200"/>
          </a:xfrm>
          <a:prstGeom prst="ellipse">
            <a:avLst/>
          </a:prstGeom>
          <a:noFill/>
          <a:ln>
            <a:noFill/>
          </a:ln>
        </p:spPr>
      </p:pic>
      <p:pic>
        <p:nvPicPr>
          <p:cNvPr id="99" name="Google Shape;99;p18"/>
          <p:cNvPicPr preferRelativeResize="0"/>
          <p:nvPr/>
        </p:nvPicPr>
        <p:blipFill>
          <a:blip r:embed="rId15">
            <a:alphaModFix/>
          </a:blip>
          <a:stretch>
            <a:fillRect/>
          </a:stretch>
        </p:blipFill>
        <p:spPr>
          <a:xfrm>
            <a:off x="8246300" y="2378045"/>
            <a:ext cx="824100" cy="1071300"/>
          </a:xfrm>
          <a:prstGeom prst="ellipse">
            <a:avLst/>
          </a:prstGeom>
          <a:noFill/>
          <a:ln>
            <a:noFill/>
          </a:ln>
        </p:spPr>
      </p:pic>
      <p:sp>
        <p:nvSpPr>
          <p:cNvPr id="100" name="Google Shape;100;p18"/>
          <p:cNvSpPr txBox="1"/>
          <p:nvPr/>
        </p:nvSpPr>
        <p:spPr>
          <a:xfrm>
            <a:off x="-2173300" y="338075"/>
            <a:ext cx="1931700" cy="43587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000">
                <a:latin typeface="Pompiere"/>
                <a:ea typeface="Pompiere"/>
                <a:cs typeface="Pompiere"/>
                <a:sym typeface="Pompiere"/>
              </a:rPr>
              <a:t>Directions: Click on the word “apply.” Find out how each of the Elim 11 finished. Rearrange their pictures on the line in the order of their finish.</a:t>
            </a:r>
            <a:endParaRPr b="1" sz="2000">
              <a:latin typeface="Pompiere"/>
              <a:ea typeface="Pompiere"/>
              <a:cs typeface="Pompiere"/>
              <a:sym typeface="Pompiere"/>
            </a:endParaRPr>
          </a:p>
        </p:txBody>
      </p:sp>
      <p:cxnSp>
        <p:nvCxnSpPr>
          <p:cNvPr id="101" name="Google Shape;101;p18"/>
          <p:cNvCxnSpPr/>
          <p:nvPr/>
        </p:nvCxnSpPr>
        <p:spPr>
          <a:xfrm flipH="1" rot="10800000">
            <a:off x="265625" y="4105125"/>
            <a:ext cx="8747400" cy="966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116175" y="-287575"/>
            <a:ext cx="4391025" cy="1619250"/>
          </a:xfrm>
          <a:prstGeom prst="rect">
            <a:avLst/>
          </a:prstGeom>
          <a:noFill/>
          <a:ln>
            <a:noFill/>
          </a:ln>
        </p:spPr>
      </p:pic>
      <p:pic>
        <p:nvPicPr>
          <p:cNvPr id="107" name="Google Shape;107;p19"/>
          <p:cNvPicPr preferRelativeResize="0"/>
          <p:nvPr/>
        </p:nvPicPr>
        <p:blipFill>
          <a:blip r:embed="rId4">
            <a:alphaModFix/>
          </a:blip>
          <a:stretch>
            <a:fillRect/>
          </a:stretch>
        </p:blipFill>
        <p:spPr>
          <a:xfrm>
            <a:off x="773975" y="1485100"/>
            <a:ext cx="2404200" cy="3124800"/>
          </a:xfrm>
          <a:prstGeom prst="ellipse">
            <a:avLst/>
          </a:prstGeom>
          <a:noFill/>
          <a:ln>
            <a:noFill/>
          </a:ln>
        </p:spPr>
      </p:pic>
      <p:pic>
        <p:nvPicPr>
          <p:cNvPr id="108" name="Google Shape;108;p19"/>
          <p:cNvPicPr preferRelativeResize="0"/>
          <p:nvPr/>
        </p:nvPicPr>
        <p:blipFill>
          <a:blip r:embed="rId5">
            <a:alphaModFix/>
          </a:blip>
          <a:stretch>
            <a:fillRect/>
          </a:stretch>
        </p:blipFill>
        <p:spPr>
          <a:xfrm>
            <a:off x="5505725" y="1331365"/>
            <a:ext cx="2522100" cy="3278700"/>
          </a:xfrm>
          <a:prstGeom prst="ellipse">
            <a:avLst/>
          </a:prstGeom>
          <a:noFill/>
          <a:ln>
            <a:noFill/>
          </a:ln>
        </p:spPr>
      </p:pic>
      <p:sp>
        <p:nvSpPr>
          <p:cNvPr id="109" name="Google Shape;109;p19"/>
          <p:cNvSpPr txBox="1"/>
          <p:nvPr/>
        </p:nvSpPr>
        <p:spPr>
          <a:xfrm>
            <a:off x="4720900" y="205250"/>
            <a:ext cx="4250100" cy="9540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Pompiere"/>
                <a:ea typeface="Pompiere"/>
                <a:cs typeface="Pompiere"/>
                <a:sym typeface="Pompiere"/>
              </a:rPr>
              <a:t>Husky Talk: To listen to our recent podcasts with Laura Neese and Martin Buser, click on their picture.</a:t>
            </a:r>
            <a:endParaRPr b="1" sz="2000">
              <a:latin typeface="Pompiere"/>
              <a:ea typeface="Pompiere"/>
              <a:cs typeface="Pompiere"/>
              <a:sym typeface="Pompiere"/>
            </a:endParaRPr>
          </a:p>
        </p:txBody>
      </p:sp>
      <p:sp>
        <p:nvSpPr>
          <p:cNvPr id="110" name="Google Shape;110;p19"/>
          <p:cNvSpPr txBox="1"/>
          <p:nvPr/>
        </p:nvSpPr>
        <p:spPr>
          <a:xfrm>
            <a:off x="736500" y="3924025"/>
            <a:ext cx="2571600" cy="6858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700">
                <a:latin typeface="Londrina Shadow"/>
                <a:ea typeface="Londrina Shadow"/>
                <a:cs typeface="Londrina Shadow"/>
                <a:sym typeface="Londrina Shadow"/>
              </a:rPr>
              <a:t>Laura Neese</a:t>
            </a:r>
            <a:endParaRPr b="1" sz="3700">
              <a:latin typeface="Londrina Shadow"/>
              <a:ea typeface="Londrina Shadow"/>
              <a:cs typeface="Londrina Shadow"/>
              <a:sym typeface="Londrina Shadow"/>
            </a:endParaRPr>
          </a:p>
        </p:txBody>
      </p:sp>
      <p:sp>
        <p:nvSpPr>
          <p:cNvPr id="111" name="Google Shape;111;p19"/>
          <p:cNvSpPr txBox="1"/>
          <p:nvPr/>
        </p:nvSpPr>
        <p:spPr>
          <a:xfrm>
            <a:off x="5517800" y="3791225"/>
            <a:ext cx="2680500" cy="685800"/>
          </a:xfrm>
          <a:prstGeom prst="rect">
            <a:avLst/>
          </a:prstGeom>
          <a:solidFill>
            <a:srgbClr val="F5FF00">
              <a:alpha val="5978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3700">
                <a:latin typeface="Londrina Shadow"/>
                <a:ea typeface="Londrina Shadow"/>
                <a:cs typeface="Londrina Shadow"/>
                <a:sym typeface="Londrina Shadow"/>
              </a:rPr>
              <a:t>Martin Buser</a:t>
            </a:r>
            <a:endParaRPr b="1" sz="3700">
              <a:latin typeface="Londrina Shadow"/>
              <a:ea typeface="Londrina Shadow"/>
              <a:cs typeface="Londrina Shadow"/>
              <a:sym typeface="Londrina Shad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