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Pangolin"/>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font" Target="fonts/Pangolin-regular.fnt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7834d537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97834d537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97834d537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97834d537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97834d537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97834d537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7834d537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7834d537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7834d537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7834d537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3.png"/><Relationship Id="rId4" Type="http://schemas.openxmlformats.org/officeDocument/2006/relationships/hyperlink" Target="http://www.youtube.com/watch?v=lWOjifhiHqs" TargetMode="External"/><Relationship Id="rId5"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6.png"/><Relationship Id="rId4" Type="http://schemas.openxmlformats.org/officeDocument/2006/relationships/hyperlink" Target="https://iditarod.com/race/archives/" TargetMode="External"/><Relationship Id="rId5"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5.png"/><Relationship Id="rId4" Type="http://schemas.openxmlformats.org/officeDocument/2006/relationships/hyperlink" Target="https://iditarod.com/over-two-months-after-the-iditarod-ends-champion-thomas-waerner-is-welcomed-home/" TargetMode="External"/><Relationship Id="rId5"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8.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2.png"/><Relationship Id="rId4" Type="http://schemas.openxmlformats.org/officeDocument/2006/relationships/hyperlink" Target="https://soundcloud.com/erin-montgomery-965856200/thomas-waerner-season-4-episode-1" TargetMode="External"/><Relationship Id="rId5"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txBox="1"/>
          <p:nvPr/>
        </p:nvSpPr>
        <p:spPr>
          <a:xfrm>
            <a:off x="411900" y="1633850"/>
            <a:ext cx="3322500" cy="3240300"/>
          </a:xfrm>
          <a:prstGeom prst="rect">
            <a:avLst/>
          </a:prstGeom>
          <a:solidFill>
            <a:srgbClr val="30FF00">
              <a:alpha val="687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Pangolin"/>
                <a:ea typeface="Pangolin"/>
                <a:cs typeface="Pangolin"/>
                <a:sym typeface="Pangolin"/>
              </a:rPr>
              <a:t>Directions: Go through the slides and complete any activities that you see. There will be videos, links, questions to answer, etc. In order to watch the videos and click on the links, you must be in present mode. When you are ready to type your answers in the boxes, you must get out of present mode. Enjoy learning about Iditarod champions.</a:t>
            </a:r>
            <a:endParaRPr sz="1800">
              <a:latin typeface="Pangolin"/>
              <a:ea typeface="Pangolin"/>
              <a:cs typeface="Pangolin"/>
              <a:sym typeface="Pangolin"/>
            </a:endParaRPr>
          </a:p>
        </p:txBody>
      </p:sp>
      <p:pic>
        <p:nvPicPr>
          <p:cNvPr id="12" name="Google Shape;12;p2"/>
          <p:cNvPicPr preferRelativeResize="0"/>
          <p:nvPr/>
        </p:nvPicPr>
        <p:blipFill>
          <a:blip r:embed="rId3">
            <a:alphaModFix/>
          </a:blip>
          <a:stretch>
            <a:fillRect/>
          </a:stretch>
        </p:blipFill>
        <p:spPr>
          <a:xfrm>
            <a:off x="0" y="138675"/>
            <a:ext cx="8991600" cy="10644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6" name="Shape 66"/>
        <p:cNvGrpSpPr/>
        <p:nvPr/>
      </p:nvGrpSpPr>
      <p:grpSpPr>
        <a:xfrm>
          <a:off x="0" y="0"/>
          <a:ext cx="0" cy="0"/>
          <a:chOff x="0" y="0"/>
          <a:chExt cx="0" cy="0"/>
        </a:xfrm>
      </p:grpSpPr>
      <p:sp>
        <p:nvSpPr>
          <p:cNvPr id="67" name="Google Shape;6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8" name="Google Shape;68;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9" name="Google Shape;6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5" name="Google Shape;15;p3"/>
          <p:cNvPicPr preferRelativeResize="0"/>
          <p:nvPr/>
        </p:nvPicPr>
        <p:blipFill>
          <a:blip r:embed="rId3">
            <a:alphaModFix/>
          </a:blip>
          <a:stretch>
            <a:fillRect/>
          </a:stretch>
        </p:blipFill>
        <p:spPr>
          <a:xfrm>
            <a:off x="152400" y="152400"/>
            <a:ext cx="4405875" cy="1254550"/>
          </a:xfrm>
          <a:prstGeom prst="rect">
            <a:avLst/>
          </a:prstGeom>
          <a:noFill/>
          <a:ln>
            <a:noFill/>
          </a:ln>
        </p:spPr>
      </p:pic>
      <p:pic>
        <p:nvPicPr>
          <p:cNvPr descr="Want to experience the Iditarod 2020 again? Here are highlights from all days. Thank you for supporting us through the QRILLPAWS 2020. This wouldn't have been possible without you! &#10;&#10;- What is QRILLPAWS? -&#10;QRILLPAWS brings the excitement, joy and extreme performance from the most exotic dog mushing races to a worldwide audience. From the 2020 season, for the first time the sport, the profiles and the adventurous lifestyle will be covered and distributed through new digital platforms and international TV broadcasting. People from around the world will be able to follow the two- and four-legged athletes like never before.&#10;&#10;The first season of the World Series consists of four legendary and historic dog races across the globe, ultimately determining the world’s best dog mushers. The races are unique and great sporting events separately, and by bringing them together in an international championship we believe the sport can reach a totally new level of interest.&#10;&#10;Learning from the elite – training, nutrition, welfare&#10;QRILLPAWS is looking to inspire and influence regular, everyday dog owners — shining a light on the practices of elite dog mushers and the exceptional dog care they provide. The dog mushers will inspire and be a great example for dog owners around the world in regards to training, nutrition, general welfare and guidelines for their own dogs.&#10;&#10;The 2020 Season&#10;The World Series starts in January 2020 in Minnesota, USA with the “John Beargrease Sled Dog Marathon,” before the series takes us to Norway and “Femundløpet”. QPAWS then travels to Russia and ”Volga Quest” before the world finale in Alaska during the legendary “Iditarod Trail Sled Dog Race.”&#10;&#10;Rob Urbach, CEO of The Iditarod said: “We are proud to be a part of QRILLPAWS, along with the Femund Race, Volga Quest and John Beargrease. With the investments in digital visualization technology and innovative television production, we have great confidence that we will be showcasing our sport in a more experiential and compelling way.”&#10;&#10;QRILLPAWS Calendar, 2020:&#10;John Beargrease, start January 26&#10;Femundløpet, start January 31&#10;Volga Quest, start February 8&#10;Iditarod Finale, start March 7&#10;&#10;Showcasing the Sport&#10;&quot;This sport has everything; interaction between dogs and humans, amazing Arctic settings, the challenges this extreme environment presents, the exotic places with ancient histories and rich cultural tapestries — all combined with the adventures of completing these races, will provide a magnificent product for audiences worldwide. For us, it will be important to show the joy the dogs have while racing down the trail and the competence these dog mushers embody,” says Matts Johansen.&#10;&#10;About the Qrill Pet Arctic World Series&#10;QRILLPAWS will highlight the sport of long-distance dog mushing. The aim is to help the sport and the mushing community to grow and to strengthen the separate race organizations, as well as showcase the worldclass dog care that the sport is famous for.&#10;&#10;The series is based on a joint point system, advanced digital visualization of GPS tracking, as well as television production and distribution. QRILLPAWS was established as a non-profit sports series through an initiative by Aker BioMarine. All proceeds go back to the events and as investments in the sport of long distance dog mushing.&#10;&#10;For more information: www.q-paws.com&#10;&#10;The organiser of the QRILLQPAWS is the Norwegian company Aker BioMarine.&#10;Aker BioMarine is a biotech innovator and Antarctic krill-harvesting company, dedicated to improving human and planetary health. The company develops krill-based ingredients for nutraceutical, aquaculture, and animal feed applications. The company’s fully transparent value chain stretches from sustainable krill harvesting in pristine Antarctic waters through its Montevideo logistics hub, Houston production plant, and all the way to customers around the world. Aker BioMarine is fully owned by the Norwegian holding company Aker ASA, an industrial pioneer since its establishment in 1841.&#10;&#10;QRILL Pet is the brand name for Aker BioMarine’s high quality nutrition for pets. Dog owners can take advantage of this ingredient in dog food brands all over the world. Look for the ”Powered by QRILL Pet” logo on the package.&#10;&#10;akerbiomarine.com&#10;&#10;Contact persons:&#10;Aker BioMarine, owner and organiser:&#10;Sigmund Nordal, Marketing director: (+47) 99011480&#10;Qrill Pet Arctic World Series&#10;Nils Marius Otterstad, Project Manager: (+47) 95745754&#10;&#10;QRILLPAWS events:&#10;Femundløpet: post@femundlopet.no&#10;Volga Quest: volgaquest@mail.ru&#10;John Beargrease: info@beargrease.com&#10;Iditarod Trail Committee: Rob Urbach, CEO, rob.urbach@iditarod.com" id="16" name="Google Shape;16;p3" title="Iditarod 2020 Highlights from ALL DAYS | QRILLPAWS 2020">
            <a:hlinkClick r:id="rId4"/>
          </p:cNvPr>
          <p:cNvPicPr preferRelativeResize="0"/>
          <p:nvPr/>
        </p:nvPicPr>
        <p:blipFill>
          <a:blip r:embed="rId5">
            <a:alphaModFix/>
          </a:blip>
          <a:stretch>
            <a:fillRect/>
          </a:stretch>
        </p:blipFill>
        <p:spPr>
          <a:xfrm>
            <a:off x="152400" y="1559350"/>
            <a:ext cx="4572000" cy="3429000"/>
          </a:xfrm>
          <a:prstGeom prst="rect">
            <a:avLst/>
          </a:prstGeom>
          <a:noFill/>
          <a:ln>
            <a:noFill/>
          </a:ln>
        </p:spPr>
      </p:pic>
      <p:sp>
        <p:nvSpPr>
          <p:cNvPr id="17" name="Google Shape;17;p3"/>
          <p:cNvSpPr txBox="1"/>
          <p:nvPr/>
        </p:nvSpPr>
        <p:spPr>
          <a:xfrm>
            <a:off x="5231025" y="260875"/>
            <a:ext cx="3666000" cy="1146000"/>
          </a:xfrm>
          <a:prstGeom prst="rect">
            <a:avLst/>
          </a:prstGeom>
          <a:solidFill>
            <a:srgbClr val="30FF00">
              <a:alpha val="687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Pangolin"/>
                <a:ea typeface="Pangolin"/>
                <a:cs typeface="Pangolin"/>
                <a:sym typeface="Pangolin"/>
              </a:rPr>
              <a:t>Directions: Watch the video below. In the box below type one thing you found interesting in the video. </a:t>
            </a:r>
            <a:endParaRPr sz="1700">
              <a:latin typeface="Pangolin"/>
              <a:ea typeface="Pangolin"/>
              <a:cs typeface="Pangolin"/>
              <a:sym typeface="Pangolin"/>
            </a:endParaRPr>
          </a:p>
        </p:txBody>
      </p:sp>
      <p:sp>
        <p:nvSpPr>
          <p:cNvPr id="18" name="Google Shape;18;p3"/>
          <p:cNvSpPr txBox="1"/>
          <p:nvPr/>
        </p:nvSpPr>
        <p:spPr>
          <a:xfrm>
            <a:off x="5340875" y="2237950"/>
            <a:ext cx="3556200" cy="262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idx="1" type="subTitle"/>
          </p:nvPr>
        </p:nvSpPr>
        <p:spPr>
          <a:xfrm>
            <a:off x="5340875" y="2086925"/>
            <a:ext cx="3556200" cy="2828400"/>
          </a:xfrm>
          <a:prstGeom prst="rect">
            <a:avLst/>
          </a:prstGeom>
          <a:solidFill>
            <a:srgbClr val="30FF00">
              <a:alpha val="68720"/>
            </a:srgbClr>
          </a:solidFill>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2" name="Google Shape;22;p4"/>
          <p:cNvPicPr preferRelativeResize="0"/>
          <p:nvPr/>
        </p:nvPicPr>
        <p:blipFill>
          <a:blip r:embed="rId3">
            <a:alphaModFix/>
          </a:blip>
          <a:stretch>
            <a:fillRect/>
          </a:stretch>
        </p:blipFill>
        <p:spPr>
          <a:xfrm>
            <a:off x="207325" y="152400"/>
            <a:ext cx="3912775" cy="1055825"/>
          </a:xfrm>
          <a:prstGeom prst="rect">
            <a:avLst/>
          </a:prstGeom>
          <a:noFill/>
          <a:ln>
            <a:noFill/>
          </a:ln>
        </p:spPr>
      </p:pic>
      <p:pic>
        <p:nvPicPr>
          <p:cNvPr id="23" name="Google Shape;23;p4">
            <a:hlinkClick r:id="rId4"/>
          </p:cNvPr>
          <p:cNvPicPr preferRelativeResize="0"/>
          <p:nvPr/>
        </p:nvPicPr>
        <p:blipFill>
          <a:blip r:embed="rId5">
            <a:alphaModFix/>
          </a:blip>
          <a:stretch>
            <a:fillRect/>
          </a:stretch>
        </p:blipFill>
        <p:spPr>
          <a:xfrm>
            <a:off x="152400" y="1620100"/>
            <a:ext cx="4916100" cy="3371100"/>
          </a:xfrm>
          <a:prstGeom prst="roundRect">
            <a:avLst>
              <a:gd fmla="val 16667" name="adj"/>
            </a:avLst>
          </a:prstGeom>
          <a:noFill/>
          <a:ln>
            <a:noFill/>
          </a:ln>
        </p:spPr>
      </p:pic>
      <p:sp>
        <p:nvSpPr>
          <p:cNvPr id="24" name="Google Shape;24;p4"/>
          <p:cNvSpPr txBox="1"/>
          <p:nvPr/>
        </p:nvSpPr>
        <p:spPr>
          <a:xfrm>
            <a:off x="5011350" y="164750"/>
            <a:ext cx="3912900" cy="1055700"/>
          </a:xfrm>
          <a:prstGeom prst="rect">
            <a:avLst/>
          </a:prstGeom>
          <a:solidFill>
            <a:srgbClr val="30FF00">
              <a:alpha val="687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latin typeface="Pangolin"/>
                <a:ea typeface="Pangolin"/>
                <a:cs typeface="Pangolin"/>
                <a:sym typeface="Pangolin"/>
              </a:rPr>
              <a:t>Directions: </a:t>
            </a:r>
            <a:r>
              <a:rPr lang="en" sz="1500">
                <a:latin typeface="Pangolin"/>
                <a:ea typeface="Pangolin"/>
                <a:cs typeface="Pangolin"/>
                <a:sym typeface="Pangolin"/>
              </a:rPr>
              <a:t>Click the picture and go to the link. Take a look at all the previous champions of the Iditarod. In the boxes below, answer the questions.</a:t>
            </a:r>
            <a:endParaRPr sz="1500">
              <a:latin typeface="Pangolin"/>
              <a:ea typeface="Pangolin"/>
              <a:cs typeface="Pangolin"/>
              <a:sym typeface="Pangolin"/>
            </a:endParaRPr>
          </a:p>
        </p:txBody>
      </p:sp>
      <p:sp>
        <p:nvSpPr>
          <p:cNvPr id="25" name="Google Shape;25;p4"/>
          <p:cNvSpPr txBox="1"/>
          <p:nvPr/>
        </p:nvSpPr>
        <p:spPr>
          <a:xfrm>
            <a:off x="5165550" y="1620100"/>
            <a:ext cx="3855600" cy="288300"/>
          </a:xfrm>
          <a:prstGeom prst="rect">
            <a:avLst/>
          </a:prstGeom>
          <a:solidFill>
            <a:srgbClr val="30FF00">
              <a:alpha val="687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angolin"/>
                <a:ea typeface="Pangolin"/>
                <a:cs typeface="Pangolin"/>
                <a:sym typeface="Pangolin"/>
              </a:rPr>
              <a:t>Who was the first ever champion of the Iditarod?</a:t>
            </a:r>
            <a:endParaRPr>
              <a:latin typeface="Pangolin"/>
              <a:ea typeface="Pangolin"/>
              <a:cs typeface="Pangolin"/>
              <a:sym typeface="Pangolin"/>
            </a:endParaRPr>
          </a:p>
        </p:txBody>
      </p:sp>
      <p:sp>
        <p:nvSpPr>
          <p:cNvPr id="26" name="Google Shape;26;p4"/>
          <p:cNvSpPr txBox="1"/>
          <p:nvPr>
            <p:ph idx="1" type="subTitle"/>
          </p:nvPr>
        </p:nvSpPr>
        <p:spPr>
          <a:xfrm>
            <a:off x="5165550" y="1908400"/>
            <a:ext cx="3855600" cy="631500"/>
          </a:xfrm>
          <a:prstGeom prst="rect">
            <a:avLst/>
          </a:prstGeom>
          <a:solidFill>
            <a:srgbClr val="30FF00">
              <a:alpha val="68720"/>
            </a:srgbClr>
          </a:solidFill>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27" name="Google Shape;27;p4"/>
          <p:cNvSpPr txBox="1"/>
          <p:nvPr/>
        </p:nvSpPr>
        <p:spPr>
          <a:xfrm>
            <a:off x="7208100" y="1620100"/>
            <a:ext cx="164700" cy="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txBox="1"/>
          <p:nvPr/>
        </p:nvSpPr>
        <p:spPr>
          <a:xfrm>
            <a:off x="5165550" y="2690913"/>
            <a:ext cx="3855600" cy="526200"/>
          </a:xfrm>
          <a:prstGeom prst="rect">
            <a:avLst/>
          </a:prstGeom>
          <a:solidFill>
            <a:srgbClr val="30FF00">
              <a:alpha val="687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angolin"/>
                <a:ea typeface="Pangolin"/>
                <a:cs typeface="Pangolin"/>
                <a:sym typeface="Pangolin"/>
              </a:rPr>
              <a:t>Who was the first female champion of the Iditarod?</a:t>
            </a:r>
            <a:endParaRPr>
              <a:latin typeface="Pangolin"/>
              <a:ea typeface="Pangolin"/>
              <a:cs typeface="Pangolin"/>
              <a:sym typeface="Pangolin"/>
            </a:endParaRPr>
          </a:p>
        </p:txBody>
      </p:sp>
      <p:sp>
        <p:nvSpPr>
          <p:cNvPr id="29" name="Google Shape;29;p4"/>
          <p:cNvSpPr txBox="1"/>
          <p:nvPr>
            <p:ph idx="2" type="subTitle"/>
          </p:nvPr>
        </p:nvSpPr>
        <p:spPr>
          <a:xfrm>
            <a:off x="5165550" y="3217113"/>
            <a:ext cx="3855600" cy="416400"/>
          </a:xfrm>
          <a:prstGeom prst="rect">
            <a:avLst/>
          </a:prstGeom>
          <a:solidFill>
            <a:srgbClr val="30FF00">
              <a:alpha val="68720"/>
            </a:srgbClr>
          </a:solidFill>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30" name="Google Shape;30;p4"/>
          <p:cNvSpPr txBox="1"/>
          <p:nvPr/>
        </p:nvSpPr>
        <p:spPr>
          <a:xfrm>
            <a:off x="5165550" y="3899250"/>
            <a:ext cx="3758700" cy="416400"/>
          </a:xfrm>
          <a:prstGeom prst="rect">
            <a:avLst/>
          </a:prstGeom>
          <a:solidFill>
            <a:srgbClr val="30FF00">
              <a:alpha val="687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angolin"/>
                <a:ea typeface="Pangolin"/>
                <a:cs typeface="Pangolin"/>
                <a:sym typeface="Pangolin"/>
              </a:rPr>
              <a:t>Who has the most Iditarod wins?</a:t>
            </a:r>
            <a:endParaRPr>
              <a:latin typeface="Pangolin"/>
              <a:ea typeface="Pangolin"/>
              <a:cs typeface="Pangolin"/>
              <a:sym typeface="Pangolin"/>
            </a:endParaRPr>
          </a:p>
        </p:txBody>
      </p:sp>
      <p:sp>
        <p:nvSpPr>
          <p:cNvPr id="31" name="Google Shape;31;p4"/>
          <p:cNvSpPr txBox="1"/>
          <p:nvPr>
            <p:ph idx="3" type="subTitle"/>
          </p:nvPr>
        </p:nvSpPr>
        <p:spPr>
          <a:xfrm>
            <a:off x="5165550" y="4310750"/>
            <a:ext cx="3758700" cy="631500"/>
          </a:xfrm>
          <a:prstGeom prst="rect">
            <a:avLst/>
          </a:prstGeom>
          <a:solidFill>
            <a:srgbClr val="30FF00">
              <a:alpha val="68720"/>
            </a:srgbClr>
          </a:solidFill>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4" name="Google Shape;34;p5"/>
          <p:cNvPicPr preferRelativeResize="0"/>
          <p:nvPr/>
        </p:nvPicPr>
        <p:blipFill>
          <a:blip r:embed="rId3">
            <a:alphaModFix/>
          </a:blip>
          <a:stretch>
            <a:fillRect/>
          </a:stretch>
        </p:blipFill>
        <p:spPr>
          <a:xfrm>
            <a:off x="152400" y="152400"/>
            <a:ext cx="4065350" cy="1097000"/>
          </a:xfrm>
          <a:prstGeom prst="rect">
            <a:avLst/>
          </a:prstGeom>
          <a:noFill/>
          <a:ln>
            <a:noFill/>
          </a:ln>
        </p:spPr>
      </p:pic>
      <p:pic>
        <p:nvPicPr>
          <p:cNvPr id="35" name="Google Shape;35;p5">
            <a:hlinkClick r:id="rId4"/>
          </p:cNvPr>
          <p:cNvPicPr preferRelativeResize="0"/>
          <p:nvPr/>
        </p:nvPicPr>
        <p:blipFill>
          <a:blip r:embed="rId5">
            <a:alphaModFix/>
          </a:blip>
          <a:stretch>
            <a:fillRect/>
          </a:stretch>
        </p:blipFill>
        <p:spPr>
          <a:xfrm>
            <a:off x="5317500" y="152400"/>
            <a:ext cx="3225800" cy="4838701"/>
          </a:xfrm>
          <a:prstGeom prst="rect">
            <a:avLst/>
          </a:prstGeom>
          <a:noFill/>
          <a:ln>
            <a:noFill/>
          </a:ln>
        </p:spPr>
      </p:pic>
      <p:sp>
        <p:nvSpPr>
          <p:cNvPr id="36" name="Google Shape;36;p5"/>
          <p:cNvSpPr txBox="1"/>
          <p:nvPr/>
        </p:nvSpPr>
        <p:spPr>
          <a:xfrm>
            <a:off x="302050" y="1180750"/>
            <a:ext cx="4558200" cy="864900"/>
          </a:xfrm>
          <a:prstGeom prst="rect">
            <a:avLst/>
          </a:prstGeom>
          <a:solidFill>
            <a:srgbClr val="30FF00">
              <a:alpha val="687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angolin"/>
                <a:ea typeface="Pangolin"/>
                <a:cs typeface="Pangolin"/>
                <a:sym typeface="Pangolin"/>
              </a:rPr>
              <a:t>Directions: </a:t>
            </a:r>
            <a:r>
              <a:rPr lang="en">
                <a:latin typeface="Pangolin"/>
                <a:ea typeface="Pangolin"/>
                <a:cs typeface="Pangolin"/>
                <a:sym typeface="Pangolin"/>
              </a:rPr>
              <a:t>Click the picture and go to the link. Read the article about Thomas and watch the video in the article. After you finish the article answer the questions below.</a:t>
            </a:r>
            <a:endParaRPr>
              <a:latin typeface="Pangolin"/>
              <a:ea typeface="Pangolin"/>
              <a:cs typeface="Pangolin"/>
              <a:sym typeface="Pangolin"/>
            </a:endParaRPr>
          </a:p>
        </p:txBody>
      </p:sp>
      <p:sp>
        <p:nvSpPr>
          <p:cNvPr id="37" name="Google Shape;37;p5"/>
          <p:cNvSpPr txBox="1"/>
          <p:nvPr/>
        </p:nvSpPr>
        <p:spPr>
          <a:xfrm>
            <a:off x="302050" y="2485100"/>
            <a:ext cx="4558200" cy="535500"/>
          </a:xfrm>
          <a:prstGeom prst="rect">
            <a:avLst/>
          </a:prstGeom>
          <a:solidFill>
            <a:srgbClr val="30FF00">
              <a:alpha val="687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angolin"/>
                <a:ea typeface="Pangolin"/>
                <a:cs typeface="Pangolin"/>
                <a:sym typeface="Pangolin"/>
              </a:rPr>
              <a:t>Why was Thomas stuck in Alaska for 2 additional months after the Iditarod?</a:t>
            </a:r>
            <a:endParaRPr>
              <a:latin typeface="Pangolin"/>
              <a:ea typeface="Pangolin"/>
              <a:cs typeface="Pangolin"/>
              <a:sym typeface="Pangolin"/>
            </a:endParaRPr>
          </a:p>
        </p:txBody>
      </p:sp>
      <p:sp>
        <p:nvSpPr>
          <p:cNvPr id="38" name="Google Shape;38;p5"/>
          <p:cNvSpPr txBox="1"/>
          <p:nvPr>
            <p:ph idx="1" type="subTitle"/>
          </p:nvPr>
        </p:nvSpPr>
        <p:spPr>
          <a:xfrm>
            <a:off x="302050" y="3020600"/>
            <a:ext cx="4558200" cy="659100"/>
          </a:xfrm>
          <a:prstGeom prst="rect">
            <a:avLst/>
          </a:prstGeom>
          <a:solidFill>
            <a:srgbClr val="30FF00">
              <a:alpha val="68720"/>
            </a:srgbClr>
          </a:solidFill>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39" name="Google Shape;39;p5"/>
          <p:cNvSpPr txBox="1"/>
          <p:nvPr/>
        </p:nvSpPr>
        <p:spPr>
          <a:xfrm>
            <a:off x="343250" y="3981625"/>
            <a:ext cx="4517100" cy="535500"/>
          </a:xfrm>
          <a:prstGeom prst="rect">
            <a:avLst/>
          </a:prstGeom>
          <a:solidFill>
            <a:srgbClr val="30FF00">
              <a:alpha val="687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How long did the flight take to get Thomas and his dogs back to Norway?</a:t>
            </a:r>
            <a:endParaRPr/>
          </a:p>
        </p:txBody>
      </p:sp>
      <p:sp>
        <p:nvSpPr>
          <p:cNvPr id="40" name="Google Shape;40;p5"/>
          <p:cNvSpPr txBox="1"/>
          <p:nvPr>
            <p:ph idx="2" type="subTitle"/>
          </p:nvPr>
        </p:nvSpPr>
        <p:spPr>
          <a:xfrm>
            <a:off x="343250" y="4517125"/>
            <a:ext cx="4517100" cy="393600"/>
          </a:xfrm>
          <a:prstGeom prst="rect">
            <a:avLst/>
          </a:prstGeom>
          <a:solidFill>
            <a:srgbClr val="30FF00">
              <a:alpha val="68720"/>
            </a:srgbClr>
          </a:solidFill>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3" name="Google Shape;43;p6"/>
          <p:cNvPicPr preferRelativeResize="0"/>
          <p:nvPr/>
        </p:nvPicPr>
        <p:blipFill>
          <a:blip r:embed="rId3">
            <a:alphaModFix/>
          </a:blip>
          <a:stretch>
            <a:fillRect/>
          </a:stretch>
        </p:blipFill>
        <p:spPr>
          <a:xfrm>
            <a:off x="152400" y="152400"/>
            <a:ext cx="3307500" cy="1201450"/>
          </a:xfrm>
          <a:prstGeom prst="rect">
            <a:avLst/>
          </a:prstGeom>
          <a:noFill/>
          <a:ln>
            <a:noFill/>
          </a:ln>
        </p:spPr>
      </p:pic>
      <p:sp>
        <p:nvSpPr>
          <p:cNvPr id="44" name="Google Shape;44;p6"/>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5" name="Google Shape;45;p6"/>
          <p:cNvSpPr txBox="1"/>
          <p:nvPr/>
        </p:nvSpPr>
        <p:spPr>
          <a:xfrm>
            <a:off x="3473625" y="192225"/>
            <a:ext cx="4998900" cy="1201500"/>
          </a:xfrm>
          <a:prstGeom prst="rect">
            <a:avLst/>
          </a:prstGeom>
          <a:solidFill>
            <a:srgbClr val="30FF00">
              <a:alpha val="687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Pangolin"/>
                <a:ea typeface="Pangolin"/>
                <a:cs typeface="Pangolin"/>
                <a:sym typeface="Pangolin"/>
              </a:rPr>
              <a:t>Directions. Track Thomas and his dogs’ flight. Drag each picture of Thomas to: 1. Where the flight started   2. Where he stopped to refuel  3. Where he landed (Take the slideshow out of present mode to move the pictures)</a:t>
            </a:r>
            <a:endParaRPr b="1" sz="1600">
              <a:latin typeface="Pangolin"/>
              <a:ea typeface="Pangolin"/>
              <a:cs typeface="Pangolin"/>
              <a:sym typeface="Pangolin"/>
            </a:endParaRPr>
          </a:p>
        </p:txBody>
      </p:sp>
      <p:pic>
        <p:nvPicPr>
          <p:cNvPr id="46" name="Google Shape;46;p6"/>
          <p:cNvPicPr preferRelativeResize="0"/>
          <p:nvPr/>
        </p:nvPicPr>
        <p:blipFill rotWithShape="1">
          <a:blip r:embed="rId4">
            <a:alphaModFix/>
          </a:blip>
          <a:srcRect b="54522" l="797" r="39214" t="0"/>
          <a:stretch/>
        </p:blipFill>
        <p:spPr>
          <a:xfrm>
            <a:off x="926100" y="1958750"/>
            <a:ext cx="7291799" cy="309807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9" name="Google Shape;49;p7"/>
          <p:cNvPicPr preferRelativeResize="0"/>
          <p:nvPr/>
        </p:nvPicPr>
        <p:blipFill>
          <a:blip r:embed="rId3">
            <a:alphaModFix/>
          </a:blip>
          <a:stretch>
            <a:fillRect/>
          </a:stretch>
        </p:blipFill>
        <p:spPr>
          <a:xfrm>
            <a:off x="275950" y="138675"/>
            <a:ext cx="3761850" cy="1193125"/>
          </a:xfrm>
          <a:prstGeom prst="rect">
            <a:avLst/>
          </a:prstGeom>
          <a:noFill/>
          <a:ln>
            <a:noFill/>
          </a:ln>
        </p:spPr>
      </p:pic>
      <p:pic>
        <p:nvPicPr>
          <p:cNvPr id="50" name="Google Shape;50;p7">
            <a:hlinkClick r:id="rId4"/>
          </p:cNvPr>
          <p:cNvPicPr preferRelativeResize="0"/>
          <p:nvPr/>
        </p:nvPicPr>
        <p:blipFill>
          <a:blip r:embed="rId5">
            <a:alphaModFix/>
          </a:blip>
          <a:stretch>
            <a:fillRect/>
          </a:stretch>
        </p:blipFill>
        <p:spPr>
          <a:xfrm>
            <a:off x="193575" y="1912950"/>
            <a:ext cx="5408149" cy="3039500"/>
          </a:xfrm>
          <a:prstGeom prst="rect">
            <a:avLst/>
          </a:prstGeom>
          <a:noFill/>
          <a:ln>
            <a:noFill/>
          </a:ln>
        </p:spPr>
      </p:pic>
      <p:sp>
        <p:nvSpPr>
          <p:cNvPr id="51" name="Google Shape;51;p7"/>
          <p:cNvSpPr txBox="1"/>
          <p:nvPr/>
        </p:nvSpPr>
        <p:spPr>
          <a:xfrm>
            <a:off x="3295125" y="2800875"/>
            <a:ext cx="73371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7"/>
          <p:cNvSpPr txBox="1"/>
          <p:nvPr/>
        </p:nvSpPr>
        <p:spPr>
          <a:xfrm>
            <a:off x="4037800" y="56300"/>
            <a:ext cx="4680300" cy="1632600"/>
          </a:xfrm>
          <a:prstGeom prst="rect">
            <a:avLst/>
          </a:prstGeom>
          <a:solidFill>
            <a:srgbClr val="30FF00">
              <a:alpha val="687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Pangolin"/>
                <a:ea typeface="Pangolin"/>
                <a:cs typeface="Pangolin"/>
                <a:sym typeface="Pangolin"/>
              </a:rPr>
              <a:t>Directions: </a:t>
            </a:r>
            <a:r>
              <a:rPr lang="en" sz="1600">
                <a:latin typeface="Pangolin"/>
                <a:ea typeface="Pangolin"/>
                <a:cs typeface="Pangolin"/>
                <a:sym typeface="Pangolin"/>
              </a:rPr>
              <a:t>Husky Talk came out with a podcast on Thomas Waerner in late September. Click on the picture of Thomas and go to the Husky Talk link and listen to Thomas’ podcast. When you are finished, write 5 things you learned about Thomas in the box below.</a:t>
            </a:r>
            <a:endParaRPr sz="1600">
              <a:latin typeface="Pangolin"/>
              <a:ea typeface="Pangolin"/>
              <a:cs typeface="Pangolin"/>
              <a:sym typeface="Pangolin"/>
            </a:endParaRPr>
          </a:p>
        </p:txBody>
      </p:sp>
      <p:sp>
        <p:nvSpPr>
          <p:cNvPr id="53" name="Google Shape;53;p7"/>
          <p:cNvSpPr txBox="1"/>
          <p:nvPr>
            <p:ph idx="1" type="subTitle"/>
          </p:nvPr>
        </p:nvSpPr>
        <p:spPr>
          <a:xfrm>
            <a:off x="5903775" y="1771125"/>
            <a:ext cx="2910600" cy="3181200"/>
          </a:xfrm>
          <a:prstGeom prst="rect">
            <a:avLst/>
          </a:prstGeom>
          <a:solidFill>
            <a:srgbClr val="30FF00">
              <a:alpha val="68720"/>
            </a:srgbClr>
          </a:solidFill>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4" name="Shape 54"/>
        <p:cNvGrpSpPr/>
        <p:nvPr/>
      </p:nvGrpSpPr>
      <p:grpSpPr>
        <a:xfrm>
          <a:off x="0" y="0"/>
          <a:ext cx="0" cy="0"/>
          <a:chOff x="0" y="0"/>
          <a:chExt cx="0" cy="0"/>
        </a:xfrm>
      </p:grpSpPr>
      <p:sp>
        <p:nvSpPr>
          <p:cNvPr id="55" name="Google Shape;55;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6" name="Google Shape;56;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0" name="Google Shape;60;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1" name="Google Shape;61;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62" name="Google Shape;6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 name="Shape 63"/>
        <p:cNvGrpSpPr/>
        <p:nvPr/>
      </p:nvGrpSpPr>
      <p:grpSpPr>
        <a:xfrm>
          <a:off x="0" y="0"/>
          <a:ext cx="0" cy="0"/>
          <a:chOff x="0" y="0"/>
          <a:chExt cx="0" cy="0"/>
        </a:xfrm>
      </p:grpSpPr>
      <p:sp>
        <p:nvSpPr>
          <p:cNvPr id="64" name="Google Shape;64;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5" name="Google Shape;6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idx="1" type="subTitle"/>
          </p:nvPr>
        </p:nvSpPr>
        <p:spPr>
          <a:xfrm>
            <a:off x="5340875" y="2086925"/>
            <a:ext cx="3556200" cy="282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000000"/>
                </a:solidFill>
                <a:latin typeface="Pangolin"/>
                <a:ea typeface="Pangolin"/>
                <a:cs typeface="Pangolin"/>
                <a:sym typeface="Pangolin"/>
              </a:rPr>
              <a:t>Type your answer here: </a:t>
            </a:r>
            <a:endParaRPr sz="1400">
              <a:solidFill>
                <a:srgbClr val="000000"/>
              </a:solidFill>
              <a:latin typeface="Pangolin"/>
              <a:ea typeface="Pangolin"/>
              <a:cs typeface="Pangolin"/>
              <a:sym typeface="Pango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idx="1" type="subTitle"/>
          </p:nvPr>
        </p:nvSpPr>
        <p:spPr>
          <a:xfrm>
            <a:off x="5165550" y="1908400"/>
            <a:ext cx="3855600" cy="631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solidFill>
                  <a:srgbClr val="000000"/>
                </a:solidFill>
                <a:latin typeface="Pangolin"/>
                <a:ea typeface="Pangolin"/>
                <a:cs typeface="Pangolin"/>
                <a:sym typeface="Pangolin"/>
              </a:rPr>
              <a:t>Type your answer here: </a:t>
            </a:r>
            <a:endParaRPr sz="1200">
              <a:solidFill>
                <a:srgbClr val="000000"/>
              </a:solidFill>
              <a:latin typeface="Pangolin"/>
              <a:ea typeface="Pangolin"/>
              <a:cs typeface="Pangolin"/>
              <a:sym typeface="Pangolin"/>
            </a:endParaRPr>
          </a:p>
        </p:txBody>
      </p:sp>
      <p:sp>
        <p:nvSpPr>
          <p:cNvPr id="86" name="Google Shape;86;p15"/>
          <p:cNvSpPr txBox="1"/>
          <p:nvPr>
            <p:ph idx="2" type="subTitle"/>
          </p:nvPr>
        </p:nvSpPr>
        <p:spPr>
          <a:xfrm>
            <a:off x="5165550" y="3217113"/>
            <a:ext cx="3855600" cy="4164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en" sz="1200">
                <a:solidFill>
                  <a:srgbClr val="000000"/>
                </a:solidFill>
                <a:latin typeface="Pangolin"/>
                <a:ea typeface="Pangolin"/>
                <a:cs typeface="Pangolin"/>
                <a:sym typeface="Pangolin"/>
              </a:rPr>
              <a:t>Type your answer here: </a:t>
            </a:r>
            <a:endParaRPr sz="1200">
              <a:solidFill>
                <a:srgbClr val="000000"/>
              </a:solidFill>
              <a:latin typeface="Pangolin"/>
              <a:ea typeface="Pangolin"/>
              <a:cs typeface="Pangolin"/>
              <a:sym typeface="Pangolin"/>
            </a:endParaRPr>
          </a:p>
        </p:txBody>
      </p:sp>
      <p:sp>
        <p:nvSpPr>
          <p:cNvPr id="87" name="Google Shape;87;p15"/>
          <p:cNvSpPr txBox="1"/>
          <p:nvPr>
            <p:ph idx="3" type="subTitle"/>
          </p:nvPr>
        </p:nvSpPr>
        <p:spPr>
          <a:xfrm>
            <a:off x="5165550" y="4310750"/>
            <a:ext cx="3758700" cy="6315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en" sz="1200">
                <a:solidFill>
                  <a:srgbClr val="000000"/>
                </a:solidFill>
                <a:latin typeface="Pangolin"/>
                <a:ea typeface="Pangolin"/>
                <a:cs typeface="Pangolin"/>
                <a:sym typeface="Pangolin"/>
              </a:rPr>
              <a:t>Type your answer here: </a:t>
            </a:r>
            <a:endParaRPr sz="1200">
              <a:solidFill>
                <a:srgbClr val="000000"/>
              </a:solidFill>
              <a:latin typeface="Pangolin"/>
              <a:ea typeface="Pangolin"/>
              <a:cs typeface="Pangolin"/>
              <a:sym typeface="Pangol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idx="1" type="subTitle"/>
          </p:nvPr>
        </p:nvSpPr>
        <p:spPr>
          <a:xfrm>
            <a:off x="302050" y="3020600"/>
            <a:ext cx="4558200" cy="659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en" sz="1200">
                <a:solidFill>
                  <a:srgbClr val="000000"/>
                </a:solidFill>
                <a:latin typeface="Pangolin"/>
                <a:ea typeface="Pangolin"/>
                <a:cs typeface="Pangolin"/>
                <a:sym typeface="Pangolin"/>
              </a:rPr>
              <a:t>Type your answer here: </a:t>
            </a:r>
            <a:endParaRPr sz="1200">
              <a:solidFill>
                <a:srgbClr val="000000"/>
              </a:solidFill>
              <a:latin typeface="Pangolin"/>
              <a:ea typeface="Pangolin"/>
              <a:cs typeface="Pangolin"/>
              <a:sym typeface="Pangolin"/>
            </a:endParaRPr>
          </a:p>
        </p:txBody>
      </p:sp>
      <p:sp>
        <p:nvSpPr>
          <p:cNvPr id="93" name="Google Shape;93;p16"/>
          <p:cNvSpPr txBox="1"/>
          <p:nvPr>
            <p:ph idx="2" type="subTitle"/>
          </p:nvPr>
        </p:nvSpPr>
        <p:spPr>
          <a:xfrm>
            <a:off x="343250" y="4517125"/>
            <a:ext cx="4517100" cy="393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en" sz="1200">
                <a:solidFill>
                  <a:srgbClr val="000000"/>
                </a:solidFill>
                <a:latin typeface="Pangolin"/>
                <a:ea typeface="Pangolin"/>
                <a:cs typeface="Pangolin"/>
                <a:sym typeface="Pangolin"/>
              </a:rPr>
              <a:t>Type your answer here: </a:t>
            </a:r>
            <a:endParaRPr sz="1200">
              <a:solidFill>
                <a:srgbClr val="000000"/>
              </a:solidFill>
              <a:latin typeface="Pangolin"/>
              <a:ea typeface="Pangolin"/>
              <a:cs typeface="Pangolin"/>
              <a:sym typeface="Pangol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7"/>
          <p:cNvPicPr preferRelativeResize="0"/>
          <p:nvPr/>
        </p:nvPicPr>
        <p:blipFill rotWithShape="1">
          <a:blip r:embed="rId3">
            <a:alphaModFix/>
          </a:blip>
          <a:srcRect b="0" l="64811" r="0" t="0"/>
          <a:stretch/>
        </p:blipFill>
        <p:spPr>
          <a:xfrm>
            <a:off x="986900" y="1226475"/>
            <a:ext cx="437975" cy="699500"/>
          </a:xfrm>
          <a:prstGeom prst="rect">
            <a:avLst/>
          </a:prstGeom>
          <a:noFill/>
          <a:ln>
            <a:noFill/>
          </a:ln>
        </p:spPr>
      </p:pic>
      <p:pic>
        <p:nvPicPr>
          <p:cNvPr id="99" name="Google Shape;99;p17"/>
          <p:cNvPicPr preferRelativeResize="0"/>
          <p:nvPr/>
        </p:nvPicPr>
        <p:blipFill rotWithShape="1">
          <a:blip r:embed="rId3">
            <a:alphaModFix/>
          </a:blip>
          <a:srcRect b="0" l="64811" r="0" t="0"/>
          <a:stretch/>
        </p:blipFill>
        <p:spPr>
          <a:xfrm>
            <a:off x="2044975" y="1226475"/>
            <a:ext cx="437975" cy="699500"/>
          </a:xfrm>
          <a:prstGeom prst="rect">
            <a:avLst/>
          </a:prstGeom>
          <a:noFill/>
          <a:ln>
            <a:noFill/>
          </a:ln>
        </p:spPr>
      </p:pic>
      <p:pic>
        <p:nvPicPr>
          <p:cNvPr id="100" name="Google Shape;100;p17"/>
          <p:cNvPicPr preferRelativeResize="0"/>
          <p:nvPr/>
        </p:nvPicPr>
        <p:blipFill rotWithShape="1">
          <a:blip r:embed="rId3">
            <a:alphaModFix/>
          </a:blip>
          <a:srcRect b="0" l="64811" r="0" t="0"/>
          <a:stretch/>
        </p:blipFill>
        <p:spPr>
          <a:xfrm>
            <a:off x="2989200" y="1226475"/>
            <a:ext cx="437975" cy="699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idx="1" type="subTitle"/>
          </p:nvPr>
        </p:nvSpPr>
        <p:spPr>
          <a:xfrm>
            <a:off x="5903775" y="1771125"/>
            <a:ext cx="2910600" cy="318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000000"/>
                </a:solidFill>
                <a:latin typeface="Pangolin"/>
                <a:ea typeface="Pangolin"/>
                <a:cs typeface="Pangolin"/>
                <a:sym typeface="Pangolin"/>
              </a:rPr>
              <a:t>Type your answer here: </a:t>
            </a:r>
            <a:endParaRPr sz="1400">
              <a:solidFill>
                <a:srgbClr val="000000"/>
              </a:solidFill>
              <a:latin typeface="Pangolin"/>
              <a:ea typeface="Pangolin"/>
              <a:cs typeface="Pangolin"/>
              <a:sym typeface="Pangoli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